
<file path=[Content_Types].xml><?xml version="1.0" encoding="utf-8"?>
<Types xmlns="http://schemas.openxmlformats.org/package/2006/content-types">
  <Default Extension="xml" ContentType="application/xml"/>
  <Default Extension="wmf" ContentType="image/x-wmf"/>
  <Default Extension="WAV" ContentType="audio/wav"/>
  <Default Extension="jpe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2"/>
  </p:notesMasterIdLst>
  <p:sldIdLst>
    <p:sldId id="256" r:id="rId2"/>
    <p:sldId id="262" r:id="rId3"/>
    <p:sldId id="260" r:id="rId4"/>
    <p:sldId id="263" r:id="rId5"/>
    <p:sldId id="264" r:id="rId6"/>
    <p:sldId id="265" r:id="rId7"/>
    <p:sldId id="327" r:id="rId8"/>
    <p:sldId id="307" r:id="rId9"/>
    <p:sldId id="328" r:id="rId10"/>
    <p:sldId id="308" r:id="rId11"/>
    <p:sldId id="330" r:id="rId12"/>
    <p:sldId id="329" r:id="rId13"/>
    <p:sldId id="309" r:id="rId14"/>
    <p:sldId id="310" r:id="rId15"/>
    <p:sldId id="311" r:id="rId16"/>
    <p:sldId id="312" r:id="rId17"/>
    <p:sldId id="313" r:id="rId18"/>
    <p:sldId id="314" r:id="rId19"/>
    <p:sldId id="315" r:id="rId20"/>
    <p:sldId id="316" r:id="rId21"/>
    <p:sldId id="317" r:id="rId22"/>
    <p:sldId id="318" r:id="rId23"/>
    <p:sldId id="319" r:id="rId24"/>
    <p:sldId id="320" r:id="rId25"/>
    <p:sldId id="321" r:id="rId26"/>
    <p:sldId id="322" r:id="rId27"/>
    <p:sldId id="323" r:id="rId28"/>
    <p:sldId id="324" r:id="rId29"/>
    <p:sldId id="325" r:id="rId30"/>
    <p:sldId id="269" r:id="rId31"/>
    <p:sldId id="356" r:id="rId32"/>
    <p:sldId id="355" r:id="rId33"/>
    <p:sldId id="332" r:id="rId34"/>
    <p:sldId id="333" r:id="rId35"/>
    <p:sldId id="334" r:id="rId36"/>
    <p:sldId id="335" r:id="rId37"/>
    <p:sldId id="336" r:id="rId38"/>
    <p:sldId id="337" r:id="rId39"/>
    <p:sldId id="338" r:id="rId40"/>
    <p:sldId id="339" r:id="rId41"/>
    <p:sldId id="340" r:id="rId42"/>
    <p:sldId id="341" r:id="rId43"/>
    <p:sldId id="342" r:id="rId44"/>
    <p:sldId id="343" r:id="rId45"/>
    <p:sldId id="344" r:id="rId46"/>
    <p:sldId id="345" r:id="rId47"/>
    <p:sldId id="346" r:id="rId48"/>
    <p:sldId id="347" r:id="rId49"/>
    <p:sldId id="348" r:id="rId50"/>
    <p:sldId id="349" r:id="rId51"/>
    <p:sldId id="350" r:id="rId52"/>
    <p:sldId id="351" r:id="rId53"/>
    <p:sldId id="352" r:id="rId54"/>
    <p:sldId id="353" r:id="rId55"/>
    <p:sldId id="354" r:id="rId56"/>
    <p:sldId id="305" r:id="rId57"/>
    <p:sldId id="306" r:id="rId58"/>
    <p:sldId id="271" r:id="rId59"/>
    <p:sldId id="326" r:id="rId60"/>
    <p:sldId id="331" r:id="rId6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81050" autoAdjust="0"/>
  </p:normalViewPr>
  <p:slideViewPr>
    <p:cSldViewPr>
      <p:cViewPr varScale="1">
        <p:scale>
          <a:sx n="62" d="100"/>
          <a:sy n="62" d="100"/>
        </p:scale>
        <p:origin x="-147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printerSettings" Target="printerSettings/printerSettings1.bin"/><Relationship Id="rId64" Type="http://schemas.openxmlformats.org/officeDocument/2006/relationships/presProps" Target="presProps.xml"/><Relationship Id="rId65" Type="http://schemas.openxmlformats.org/officeDocument/2006/relationships/viewProps" Target="viewProps.xml"/><Relationship Id="rId66" Type="http://schemas.openxmlformats.org/officeDocument/2006/relationships/theme" Target="theme/theme1.xml"/><Relationship Id="rId67"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dirty="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0D7C77E-9E14-43DF-B22B-4B1C956D4C07}" type="datetimeFigureOut">
              <a:rPr lang="en-US"/>
              <a:pPr>
                <a:defRPr/>
              </a:pPr>
              <a:t>3/11/14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dirty="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CD720CEA-1636-49F5-A1B8-ED0C09DA82CB}" type="slidenum">
              <a:rPr lang="en-US"/>
              <a:pPr>
                <a:defRPr/>
              </a:pPr>
              <a:t>‹#›</a:t>
            </a:fld>
            <a:endParaRPr lang="en-US" dirty="0"/>
          </a:p>
        </p:txBody>
      </p:sp>
    </p:spTree>
    <p:extLst>
      <p:ext uri="{BB962C8B-B14F-4D97-AF65-F5344CB8AC3E}">
        <p14:creationId xmlns:p14="http://schemas.microsoft.com/office/powerpoint/2010/main" val="424379740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TextEdit="1"/>
          </p:cNvSpPr>
          <p:nvPr>
            <p:ph type="sldImg"/>
          </p:nvPr>
        </p:nvSpPr>
        <p:spPr bwMode="auto">
          <a:noFill/>
          <a:ln>
            <a:solidFill>
              <a:srgbClr val="000000"/>
            </a:solidFill>
            <a:miter lim="800000"/>
            <a:headEnd/>
            <a:tailEnd/>
          </a:ln>
        </p:spPr>
      </p:sp>
      <p:sp>
        <p:nvSpPr>
          <p:cNvPr id="49155"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extLst>
      <p:ext uri="{BB962C8B-B14F-4D97-AF65-F5344CB8AC3E}">
        <p14:creationId xmlns:p14="http://schemas.microsoft.com/office/powerpoint/2010/main" val="19599166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Two minute freewrite. Create a poster of the benefits and limitations.</a:t>
            </a:r>
          </a:p>
        </p:txBody>
      </p:sp>
    </p:spTree>
    <p:extLst>
      <p:ext uri="{BB962C8B-B14F-4D97-AF65-F5344CB8AC3E}">
        <p14:creationId xmlns:p14="http://schemas.microsoft.com/office/powerpoint/2010/main" val="38061714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Shape 5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9" name="Shape 5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30237762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Shape 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6" name="Shape 6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36757376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Are they interesting to read?</a:t>
            </a:r>
          </a:p>
        </p:txBody>
      </p:sp>
    </p:spTree>
    <p:extLst>
      <p:ext uri="{BB962C8B-B14F-4D97-AF65-F5344CB8AC3E}">
        <p14:creationId xmlns:p14="http://schemas.microsoft.com/office/powerpoint/2010/main" val="33857523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I picked this structure because so many speeches you have studied have repeated phrases in them. I think it helps make speeches memorable. For teachers: this structure was chosen because it moves more readily from truism to structure with the one word prompt, and it was chosen because students will add narrative to fill out the essay and narrative is often a more comfortable genre.</a:t>
            </a:r>
          </a:p>
        </p:txBody>
      </p:sp>
    </p:spTree>
    <p:extLst>
      <p:ext uri="{BB962C8B-B14F-4D97-AF65-F5344CB8AC3E}">
        <p14:creationId xmlns:p14="http://schemas.microsoft.com/office/powerpoint/2010/main" val="22078425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9" name="Shape 8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37469047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DeAnn add benefits--ease of paragraphing, passion, voice, even struggling students could write ???</a:t>
            </a:r>
          </a:p>
        </p:txBody>
      </p:sp>
    </p:spTree>
    <p:extLst>
      <p:ext uri="{BB962C8B-B14F-4D97-AF65-F5344CB8AC3E}">
        <p14:creationId xmlns:p14="http://schemas.microsoft.com/office/powerpoint/2010/main" val="39611423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3" name="Shape 10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3255908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Shape 10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0" name="Shape 11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36775687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We’ll only use this slide if we have time to talk about prompts that engage students.</a:t>
            </a:r>
          </a:p>
        </p:txBody>
      </p:sp>
    </p:spTree>
    <p:extLst>
      <p:ext uri="{BB962C8B-B14F-4D97-AF65-F5344CB8AC3E}">
        <p14:creationId xmlns:p14="http://schemas.microsoft.com/office/powerpoint/2010/main" val="12767099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p:cNvSpPr>
            <a:spLocks noGrp="1" noRot="1" noChangeAspect="1"/>
          </p:cNvSpPr>
          <p:nvPr>
            <p:ph type="sldImg"/>
          </p:nvPr>
        </p:nvSpPr>
        <p:spPr bwMode="auto">
          <a:noFill/>
          <a:ln>
            <a:solidFill>
              <a:srgbClr val="000000"/>
            </a:solidFill>
            <a:miter lim="800000"/>
            <a:headEnd/>
            <a:tailEnd/>
          </a:ln>
        </p:spPr>
      </p:sp>
      <p:sp>
        <p:nvSpPr>
          <p:cNvPr id="1638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for Angela and Cathie:</a:t>
            </a:r>
          </a:p>
          <a:p>
            <a:pPr>
              <a:spcBef>
                <a:spcPct val="0"/>
              </a:spcBef>
            </a:pPr>
            <a:endParaRPr lang="en-US" dirty="0" smtClean="0"/>
          </a:p>
          <a:p>
            <a:pPr>
              <a:spcBef>
                <a:spcPct val="0"/>
              </a:spcBef>
            </a:pPr>
            <a:r>
              <a:rPr lang="en-US" dirty="0" smtClean="0"/>
              <a:t>Talking points include</a:t>
            </a:r>
          </a:p>
          <a:p>
            <a:pPr>
              <a:spcBef>
                <a:spcPct val="0"/>
              </a:spcBef>
              <a:buFontTx/>
              <a:buChar char="•"/>
            </a:pPr>
            <a:r>
              <a:rPr lang="en-US" dirty="0" smtClean="0"/>
              <a:t>Any introductions or business</a:t>
            </a:r>
          </a:p>
          <a:p>
            <a:pPr>
              <a:spcBef>
                <a:spcPct val="0"/>
              </a:spcBef>
              <a:buFontTx/>
              <a:buChar char="•"/>
            </a:pPr>
            <a:r>
              <a:rPr lang="en-US" dirty="0" smtClean="0"/>
              <a:t> Glad to see you again.  With the Holidays and multiple snow days, it has been a long stretch!</a:t>
            </a:r>
          </a:p>
          <a:p>
            <a:pPr>
              <a:spcBef>
                <a:spcPct val="0"/>
              </a:spcBef>
              <a:buFontTx/>
              <a:buChar char="•"/>
            </a:pPr>
            <a:r>
              <a:rPr lang="en-US" dirty="0" smtClean="0"/>
              <a:t>Good time to reflect on our students’ progress with CRW and to candidly evaluate their current writing needs.</a:t>
            </a:r>
          </a:p>
          <a:p>
            <a:pPr>
              <a:spcBef>
                <a:spcPct val="0"/>
              </a:spcBef>
              <a:buFontTx/>
              <a:buChar char="•"/>
            </a:pPr>
            <a:endParaRPr lang="en-US" dirty="0" smtClean="0"/>
          </a:p>
          <a:p>
            <a:pPr>
              <a:spcBef>
                <a:spcPct val="0"/>
              </a:spcBef>
              <a:buFontTx/>
              <a:buChar char="•"/>
            </a:pPr>
            <a:r>
              <a:rPr lang="en-US" dirty="0" smtClean="0"/>
              <a:t>New team—new ideas </a:t>
            </a:r>
          </a:p>
          <a:p>
            <a:pPr>
              <a:spcBef>
                <a:spcPct val="0"/>
              </a:spcBef>
              <a:buFontTx/>
              <a:buChar char="•"/>
            </a:pPr>
            <a:r>
              <a:rPr lang="en-US" dirty="0" smtClean="0"/>
              <a:t>Use a strategy to mix the groups</a:t>
            </a:r>
          </a:p>
          <a:p>
            <a:pPr>
              <a:spcBef>
                <a:spcPct val="0"/>
              </a:spcBef>
              <a:buFontTx/>
              <a:buChar char="•"/>
            </a:pPr>
            <a:r>
              <a:rPr lang="en-US" dirty="0" smtClean="0"/>
              <a:t>Later they will be grouped by interests</a:t>
            </a:r>
          </a:p>
          <a:p>
            <a:pPr>
              <a:spcBef>
                <a:spcPct val="0"/>
              </a:spcBef>
            </a:pPr>
            <a:endParaRPr lang="en-US" dirty="0" smtClean="0"/>
          </a:p>
          <a:p>
            <a:pPr>
              <a:spcBef>
                <a:spcPct val="0"/>
              </a:spcBef>
              <a:buFontTx/>
              <a:buChar char="•"/>
            </a:pPr>
            <a:endParaRPr lang="en-US" dirty="0" smtClean="0"/>
          </a:p>
          <a:p>
            <a:pPr>
              <a:spcBef>
                <a:spcPct val="0"/>
              </a:spcBef>
              <a:buFontTx/>
              <a:buChar char="•"/>
            </a:pPr>
            <a:endParaRPr lang="en-US" dirty="0" smtClean="0"/>
          </a:p>
          <a:p>
            <a:pPr>
              <a:spcBef>
                <a:spcPct val="0"/>
              </a:spcBef>
            </a:pPr>
            <a:endParaRPr lang="en-US" dirty="0" smtClean="0"/>
          </a:p>
        </p:txBody>
      </p:sp>
      <p:sp>
        <p:nvSpPr>
          <p:cNvPr id="163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C327EE5-91EB-472B-BDBF-0B2E49D1E8CD}" type="slidenum">
              <a:rPr lang="en-US">
                <a:cs typeface="Arial" charset="0"/>
              </a:rPr>
              <a:pPr fontAlgn="base">
                <a:spcBef>
                  <a:spcPct val="0"/>
                </a:spcBef>
                <a:spcAft>
                  <a:spcPct val="0"/>
                </a:spcAft>
              </a:pPr>
              <a:t>2</a:t>
            </a:fld>
            <a:endParaRPr lang="en-US" dirty="0">
              <a:cs typeface="Arial" charset="0"/>
            </a:endParaRPr>
          </a:p>
        </p:txBody>
      </p:sp>
    </p:spTree>
    <p:extLst>
      <p:ext uri="{BB962C8B-B14F-4D97-AF65-F5344CB8AC3E}">
        <p14:creationId xmlns:p14="http://schemas.microsoft.com/office/powerpoint/2010/main" val="36541877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We will behave like students. Our first step in writing a good essay is to find the truth in a prompt.</a:t>
            </a:r>
          </a:p>
          <a:p>
            <a:pPr lvl="0" rtl="0">
              <a:buNone/>
            </a:pPr>
            <a:r>
              <a:rPr lang="en"/>
              <a:t>an example of a truism. In literature, you would call those statements themes. What is the evidence that this statement is true?</a:t>
            </a:r>
          </a:p>
          <a:p>
            <a:pPr>
              <a:buNone/>
            </a:pPr>
            <a:r>
              <a:rPr lang="en"/>
              <a:t>(Following the discussion.) Imagine that your students were given the prompt: Write a narrative which demonstrates that “honesty is the best policy.” It is likely that during the discussion the students found a story that could illustrate the truism.</a:t>
            </a:r>
          </a:p>
        </p:txBody>
      </p:sp>
    </p:spTree>
    <p:extLst>
      <p:ext uri="{BB962C8B-B14F-4D97-AF65-F5344CB8AC3E}">
        <p14:creationId xmlns:p14="http://schemas.microsoft.com/office/powerpoint/2010/main" val="12796787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Shape 13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4" name="Shape 13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lvl="0" rtl="0">
              <a:buNone/>
            </a:pPr>
            <a:r>
              <a:rPr lang="en"/>
              <a:t>Show photo before revealing truism. Students describe what they see. Reveal truism. What does the statement mean and how does it relate to the photo? Do they agree? Is it true for most people? Change the underlined word to make the statement true. Friendship, love, encouragement, belief. (Also can find truism in asking what holds people back.) Write truism in writer’s notebook. Underline the most important or interesting word or phrase in your truism.</a:t>
            </a:r>
          </a:p>
          <a:p>
            <a:endParaRPr lang="en"/>
          </a:p>
        </p:txBody>
      </p:sp>
    </p:spTree>
    <p:extLst>
      <p:ext uri="{BB962C8B-B14F-4D97-AF65-F5344CB8AC3E}">
        <p14:creationId xmlns:p14="http://schemas.microsoft.com/office/powerpoint/2010/main" val="40370773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TextEdit="1"/>
          </p:cNvSpPr>
          <p:nvPr>
            <p:ph type="sldImg"/>
          </p:nvPr>
        </p:nvSpPr>
        <p:spPr bwMode="auto">
          <a:noFill/>
          <a:ln>
            <a:solidFill>
              <a:srgbClr val="000000"/>
            </a:solidFill>
            <a:miter lim="800000"/>
            <a:headEnd/>
            <a:tailEnd/>
          </a:ln>
        </p:spPr>
      </p:sp>
      <p:sp>
        <p:nvSpPr>
          <p:cNvPr id="51203" name="Rectangle 3"/>
          <p:cNvSpPr>
            <a:spLocks noGrp="1"/>
          </p:cNvSpPr>
          <p:nvPr>
            <p:ph type="body" idx="1"/>
          </p:nvPr>
        </p:nvSpPr>
        <p:spPr bwMode="auto">
          <a:noFill/>
        </p:spPr>
        <p:txBody>
          <a:bodyPr wrap="square" numCol="1" anchor="t" anchorCtr="0" compatLnSpc="1">
            <a:prstTxWarp prst="textNoShape">
              <a:avLst/>
            </a:prstTxWarp>
          </a:bodyPr>
          <a:lstStyle/>
          <a:p>
            <a:endParaRPr lang="en-US" dirty="0" smtClean="0"/>
          </a:p>
        </p:txBody>
      </p:sp>
    </p:spTree>
    <p:extLst>
      <p:ext uri="{BB962C8B-B14F-4D97-AF65-F5344CB8AC3E}">
        <p14:creationId xmlns:p14="http://schemas.microsoft.com/office/powerpoint/2010/main" val="39618399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After participants</a:t>
            </a:r>
            <a:r>
              <a:rPr lang="en-US" baseline="0" dirty="0" smtClean="0"/>
              <a:t> have had a couple minutes to generate list….have them share with whole group.</a:t>
            </a:r>
          </a:p>
          <a:p>
            <a:endParaRPr lang="en-US" baseline="0" dirty="0" smtClean="0"/>
          </a:p>
          <a:p>
            <a:r>
              <a:rPr lang="en-US" baseline="0" dirty="0" smtClean="0"/>
              <a:t>Practice adding these to  your writing….</a:t>
            </a:r>
          </a:p>
          <a:p>
            <a:endParaRPr lang="en-US" dirty="0"/>
          </a:p>
        </p:txBody>
      </p:sp>
      <p:sp>
        <p:nvSpPr>
          <p:cNvPr id="4" name="Slide Number Placeholder 3"/>
          <p:cNvSpPr>
            <a:spLocks noGrp="1"/>
          </p:cNvSpPr>
          <p:nvPr>
            <p:ph type="sldNum" sz="quarter" idx="10"/>
          </p:nvPr>
        </p:nvSpPr>
        <p:spPr/>
        <p:txBody>
          <a:bodyPr/>
          <a:lstStyle/>
          <a:p>
            <a:fld id="{B267E79D-8385-4890-9A31-A3B259EA56A5}" type="slidenum">
              <a:rPr lang="en-US" smtClean="0"/>
              <a:pPr/>
              <a:t>32</a:t>
            </a:fld>
            <a:endParaRPr lang="en-US" dirty="0"/>
          </a:p>
        </p:txBody>
      </p:sp>
    </p:spTree>
    <p:extLst>
      <p:ext uri="{BB962C8B-B14F-4D97-AF65-F5344CB8AC3E}">
        <p14:creationId xmlns:p14="http://schemas.microsoft.com/office/powerpoint/2010/main" val="36710838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34</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35</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36</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Similar</a:t>
            </a:r>
            <a:r>
              <a:rPr lang="en-US" baseline="0" dirty="0" smtClean="0"/>
              <a:t> to how/why we ask you, as teachers to “Name it &amp; Claim it!,”  according to Geoffrey Wilhelm, students also need to, “name what they know and perform what they know.”</a:t>
            </a:r>
          </a:p>
          <a:p>
            <a:pPr>
              <a:spcBef>
                <a:spcPct val="0"/>
              </a:spcBef>
            </a:pPr>
            <a:endParaRPr lang="en-US" baseline="0" dirty="0" smtClean="0"/>
          </a:p>
          <a:p>
            <a:pPr>
              <a:spcBef>
                <a:spcPct val="0"/>
              </a:spcBef>
            </a:pPr>
            <a:r>
              <a:rPr lang="en-US" baseline="0" dirty="0" smtClean="0"/>
              <a:t>One way to achieve this (name it &amp; claim it) is through Low-Stakes Opportunities to Practice.</a:t>
            </a: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37</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38</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39</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for Angela and Cathie</a:t>
            </a:r>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A3E3964-48E5-470E-AECF-7C6649B6D0AD}" type="slidenum">
              <a:rPr lang="en-US">
                <a:cs typeface="Arial" charset="0"/>
              </a:rPr>
              <a:pPr fontAlgn="base">
                <a:spcBef>
                  <a:spcPct val="0"/>
                </a:spcBef>
                <a:spcAft>
                  <a:spcPct val="0"/>
                </a:spcAft>
              </a:pPr>
              <a:t>3</a:t>
            </a:fld>
            <a:endParaRPr lang="en-US" dirty="0">
              <a:cs typeface="Arial" charset="0"/>
            </a:endParaRPr>
          </a:p>
        </p:txBody>
      </p:sp>
    </p:spTree>
    <p:extLst>
      <p:ext uri="{BB962C8B-B14F-4D97-AF65-F5344CB8AC3E}">
        <p14:creationId xmlns:p14="http://schemas.microsoft.com/office/powerpoint/2010/main" val="37822385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40</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41</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30 sec Writing</a:t>
            </a:r>
            <a:r>
              <a:rPr lang="en-US" baseline="0" dirty="0" smtClean="0"/>
              <a:t> Sprints…. For each topic</a:t>
            </a:r>
            <a:endParaRPr lang="en-US" dirty="0" smtClean="0"/>
          </a:p>
          <a:p>
            <a:pPr>
              <a:spcBef>
                <a:spcPct val="0"/>
              </a:spcBef>
            </a:pPr>
            <a:endParaRPr lang="en-US" dirty="0" smtClean="0"/>
          </a:p>
          <a:p>
            <a:pPr>
              <a:spcBef>
                <a:spcPct val="0"/>
              </a:spcBef>
            </a:pPr>
            <a:r>
              <a:rPr lang="en-US" dirty="0" smtClean="0"/>
              <a:t>You have 3 articles in front</a:t>
            </a:r>
            <a:r>
              <a:rPr lang="en-US" baseline="0" dirty="0" smtClean="0"/>
              <a:t> of you….</a:t>
            </a:r>
          </a:p>
          <a:p>
            <a:pPr>
              <a:spcBef>
                <a:spcPct val="0"/>
              </a:spcBef>
            </a:pPr>
            <a:endParaRPr lang="en-US" baseline="0" dirty="0" smtClean="0"/>
          </a:p>
          <a:p>
            <a:pPr>
              <a:spcBef>
                <a:spcPct val="0"/>
              </a:spcBef>
            </a:pPr>
            <a:r>
              <a:rPr lang="en-US" baseline="0" dirty="0" smtClean="0"/>
              <a:t>After having done 3 quick writing sprints, choose the one that you find the most interesting.</a:t>
            </a: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42</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Choose the article that</a:t>
            </a:r>
            <a:r>
              <a:rPr lang="en-US" baseline="0" dirty="0" smtClean="0"/>
              <a:t> interests you the most.</a:t>
            </a:r>
            <a:endParaRPr lang="en-US" dirty="0"/>
          </a:p>
        </p:txBody>
      </p:sp>
      <p:sp>
        <p:nvSpPr>
          <p:cNvPr id="4" name="Slide Number Placeholder 3"/>
          <p:cNvSpPr>
            <a:spLocks noGrp="1"/>
          </p:cNvSpPr>
          <p:nvPr>
            <p:ph type="sldNum" sz="quarter" idx="10"/>
          </p:nvPr>
        </p:nvSpPr>
        <p:spPr/>
        <p:txBody>
          <a:bodyPr/>
          <a:lstStyle/>
          <a:p>
            <a:fld id="{B267E79D-8385-4890-9A31-A3B259EA56A5}" type="slidenum">
              <a:rPr lang="en-US" smtClean="0"/>
              <a:pPr/>
              <a:t>43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45</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46</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47</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Take a minute to go back over the article you have coded and consider</a:t>
            </a:r>
            <a:r>
              <a:rPr lang="en-US" baseline="0" dirty="0" smtClean="0"/>
              <a:t> what quote from this text supports your point or helps to prove the opposing side wrong.</a:t>
            </a: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48</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49</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50</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for Angela and Cathie</a:t>
            </a:r>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4</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51</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52</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53</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54</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55</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After participants</a:t>
            </a:r>
            <a:r>
              <a:rPr lang="en-US" baseline="0" dirty="0" smtClean="0"/>
              <a:t> have had a couple minutes to generate list….have them share with whole group.</a:t>
            </a:r>
          </a:p>
          <a:p>
            <a:endParaRPr lang="en-US" baseline="0" dirty="0" smtClean="0"/>
          </a:p>
          <a:p>
            <a:r>
              <a:rPr lang="en-US" baseline="0" dirty="0" smtClean="0"/>
              <a:t>Practice adding these to  your writing….</a:t>
            </a:r>
          </a:p>
          <a:p>
            <a:endParaRPr lang="en-US" dirty="0"/>
          </a:p>
        </p:txBody>
      </p:sp>
      <p:sp>
        <p:nvSpPr>
          <p:cNvPr id="4" name="Slide Number Placeholder 3"/>
          <p:cNvSpPr>
            <a:spLocks noGrp="1"/>
          </p:cNvSpPr>
          <p:nvPr>
            <p:ph type="sldNum" sz="quarter" idx="10"/>
          </p:nvPr>
        </p:nvSpPr>
        <p:spPr/>
        <p:txBody>
          <a:bodyPr/>
          <a:lstStyle/>
          <a:p>
            <a:fld id="{B267E79D-8385-4890-9A31-A3B259EA56A5}" type="slidenum">
              <a:rPr lang="en-US" smtClean="0"/>
              <a:pPr/>
              <a:t>56</a:t>
            </a:fld>
            <a:endParaRPr lang="en-US" dirty="0"/>
          </a:p>
        </p:txBody>
      </p:sp>
    </p:spTree>
    <p:extLst>
      <p:ext uri="{BB962C8B-B14F-4D97-AF65-F5344CB8AC3E}">
        <p14:creationId xmlns:p14="http://schemas.microsoft.com/office/powerpoint/2010/main" val="367108387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marL="228600" indent="-228600" fontAlgn="auto">
              <a:spcBef>
                <a:spcPts val="0"/>
              </a:spcBef>
              <a:spcAft>
                <a:spcPts val="0"/>
              </a:spcAft>
              <a:buFontTx/>
              <a:buNone/>
              <a:defRPr/>
            </a:pPr>
            <a:r>
              <a:rPr lang="en-US" dirty="0" smtClean="0"/>
              <a:t>Short!</a:t>
            </a:r>
            <a:r>
              <a:rPr lang="en-US" baseline="0" dirty="0" smtClean="0"/>
              <a:t>  No more than 5 minutes, if that!  </a:t>
            </a:r>
            <a:endParaRPr lang="en-US" dirty="0"/>
          </a:p>
        </p:txBody>
      </p:sp>
      <p:sp>
        <p:nvSpPr>
          <p:cNvPr id="58372" name="Slide Number Placeholder 3"/>
          <p:cNvSpPr txBox="1">
            <a:spLocks noGrp="1"/>
          </p:cNvSpPr>
          <p:nvPr/>
        </p:nvSpPr>
        <p:spPr bwMode="auto">
          <a:xfrm>
            <a:off x="3884613" y="8685213"/>
            <a:ext cx="2971800" cy="457200"/>
          </a:xfrm>
          <a:prstGeom prst="rect">
            <a:avLst/>
          </a:prstGeom>
          <a:noFill/>
          <a:ln w="9525">
            <a:noFill/>
            <a:miter lim="800000"/>
            <a:headEnd/>
            <a:tailEnd/>
          </a:ln>
        </p:spPr>
        <p:txBody>
          <a:bodyPr anchor="b"/>
          <a:lstStyle/>
          <a:p>
            <a:pPr algn="r"/>
            <a:fld id="{44121060-9A0F-46A7-8811-541F51F9DE86}" type="slidenum">
              <a:rPr lang="en-US" sz="1200">
                <a:latin typeface="Calibri" pitchFamily="34" charset="0"/>
              </a:rPr>
              <a:pPr algn="r"/>
              <a:t>57</a:t>
            </a:fld>
            <a:endParaRPr lang="en-US" sz="1200" dirty="0">
              <a:latin typeface="Calibri" pitchFamily="34" charset="0"/>
            </a:endParaRPr>
          </a:p>
        </p:txBody>
      </p:sp>
    </p:spTree>
    <p:extLst>
      <p:ext uri="{BB962C8B-B14F-4D97-AF65-F5344CB8AC3E}">
        <p14:creationId xmlns:p14="http://schemas.microsoft.com/office/powerpoint/2010/main" val="5162803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fontAlgn="auto">
              <a:spcBef>
                <a:spcPts val="0"/>
              </a:spcBef>
              <a:spcAft>
                <a:spcPts val="0"/>
              </a:spcAft>
              <a:defRPr/>
            </a:pPr>
            <a:r>
              <a:rPr lang="en-US" dirty="0" smtClean="0"/>
              <a:t>This is the “bookend” for Angela and Cathie</a:t>
            </a:r>
          </a:p>
          <a:p>
            <a:pPr fontAlgn="auto">
              <a:spcBef>
                <a:spcPts val="0"/>
              </a:spcBef>
              <a:spcAft>
                <a:spcPts val="0"/>
              </a:spcAft>
              <a:defRPr/>
            </a:pPr>
            <a:endParaRPr lang="en-US" dirty="0" smtClean="0"/>
          </a:p>
          <a:p>
            <a:pPr fontAlgn="auto">
              <a:spcBef>
                <a:spcPts val="0"/>
              </a:spcBef>
              <a:spcAft>
                <a:spcPts val="0"/>
              </a:spcAft>
              <a:defRPr/>
            </a:pPr>
            <a:r>
              <a:rPr lang="en-US" dirty="0" smtClean="0"/>
              <a:t>Below is a summary of our thoughts yesterday about this:</a:t>
            </a:r>
          </a:p>
          <a:p>
            <a:pPr fontAlgn="auto">
              <a:spcBef>
                <a:spcPts val="0"/>
              </a:spcBef>
              <a:spcAft>
                <a:spcPts val="0"/>
              </a:spcAft>
              <a:defRPr/>
            </a:pPr>
            <a:endParaRPr lang="en-US" dirty="0" smtClean="0"/>
          </a:p>
          <a:p>
            <a:pPr marL="228600" indent="-228600" fontAlgn="auto">
              <a:spcBef>
                <a:spcPts val="0"/>
              </a:spcBef>
              <a:spcAft>
                <a:spcPts val="0"/>
              </a:spcAft>
              <a:buFontTx/>
              <a:buAutoNum type="arabicPeriod"/>
              <a:defRPr/>
            </a:pPr>
            <a:r>
              <a:rPr lang="en-US" dirty="0" smtClean="0"/>
              <a:t>Keep it safe for teachers by having one-on-one sessions (coaching/mentoring cycle) where we walk beside them as they now take the lead and present writing strategies/mini lessons etc. to their students.</a:t>
            </a:r>
          </a:p>
          <a:p>
            <a:pPr marL="228600" indent="-228600" fontAlgn="auto">
              <a:spcBef>
                <a:spcPts val="0"/>
              </a:spcBef>
              <a:spcAft>
                <a:spcPts val="0"/>
              </a:spcAft>
              <a:buFontTx/>
              <a:buAutoNum type="arabicPeriod"/>
              <a:defRPr/>
            </a:pPr>
            <a:r>
              <a:rPr lang="en-US" dirty="0" smtClean="0"/>
              <a:t>They will chose to replicate a strategy used in the PD sessions with their students but at their students’ level and with their content.</a:t>
            </a:r>
          </a:p>
          <a:p>
            <a:pPr marL="228600" indent="-228600" fontAlgn="auto">
              <a:spcBef>
                <a:spcPts val="0"/>
              </a:spcBef>
              <a:spcAft>
                <a:spcPts val="0"/>
              </a:spcAft>
              <a:buFontTx/>
              <a:buAutoNum type="arabicPeriod"/>
              <a:defRPr/>
            </a:pPr>
            <a:r>
              <a:rPr lang="en-US" dirty="0" smtClean="0"/>
              <a:t>We will have a planning conversation (walk beside) with them prior to their teaching the lesson.</a:t>
            </a:r>
          </a:p>
          <a:p>
            <a:pPr marL="228600" indent="-228600" fontAlgn="auto">
              <a:spcBef>
                <a:spcPts val="0"/>
              </a:spcBef>
              <a:spcAft>
                <a:spcPts val="0"/>
              </a:spcAft>
              <a:buFontTx/>
              <a:buAutoNum type="arabicPeriod"/>
              <a:defRPr/>
            </a:pPr>
            <a:r>
              <a:rPr lang="en-US" dirty="0" smtClean="0"/>
              <a:t>We will collect the data THEY have requested (a second set of eyes) as we observe the lesson.  </a:t>
            </a:r>
          </a:p>
          <a:p>
            <a:pPr marL="228600" indent="-228600" fontAlgn="auto">
              <a:spcBef>
                <a:spcPts val="0"/>
              </a:spcBef>
              <a:spcAft>
                <a:spcPts val="0"/>
              </a:spcAft>
              <a:buFontTx/>
              <a:buAutoNum type="arabicPeriod"/>
              <a:defRPr/>
            </a:pPr>
            <a:r>
              <a:rPr lang="en-US" dirty="0" smtClean="0"/>
              <a:t>We don’t need to watch the entire class period, but we want to watch the entire writing lesson.</a:t>
            </a:r>
          </a:p>
          <a:p>
            <a:pPr marL="228600" indent="-228600" fontAlgn="auto">
              <a:spcBef>
                <a:spcPts val="0"/>
              </a:spcBef>
              <a:spcAft>
                <a:spcPts val="0"/>
              </a:spcAft>
              <a:buFontTx/>
              <a:buAutoNum type="arabicPeriod"/>
              <a:defRPr/>
            </a:pPr>
            <a:r>
              <a:rPr lang="en-US" dirty="0" smtClean="0"/>
              <a:t>We will reflect with the teacher after the lesson.</a:t>
            </a:r>
          </a:p>
          <a:p>
            <a:pPr marL="685800" lvl="1" indent="-228600" fontAlgn="auto">
              <a:spcBef>
                <a:spcPts val="0"/>
              </a:spcBef>
              <a:spcAft>
                <a:spcPts val="0"/>
              </a:spcAft>
              <a:buFontTx/>
              <a:buAutoNum type="arabicPeriod"/>
              <a:defRPr/>
            </a:pPr>
            <a:r>
              <a:rPr lang="en-US" dirty="0" smtClean="0"/>
              <a:t>This can be handled several ways.  One of us can reflect with the teacher while the other steps into the classroom and teaches for the 20 minutes it take to have a reflective conversation.</a:t>
            </a:r>
          </a:p>
          <a:p>
            <a:pPr marL="685800" lvl="1" indent="-228600" fontAlgn="auto">
              <a:spcBef>
                <a:spcPts val="0"/>
              </a:spcBef>
              <a:spcAft>
                <a:spcPts val="0"/>
              </a:spcAft>
              <a:buFontTx/>
              <a:buAutoNum type="arabicPeriod"/>
              <a:defRPr/>
            </a:pPr>
            <a:r>
              <a:rPr lang="en-US" dirty="0" smtClean="0"/>
              <a:t>We can set up a conference time meeting with the teacher.</a:t>
            </a:r>
          </a:p>
          <a:p>
            <a:pPr marL="685800" lvl="1" indent="-228600" fontAlgn="auto">
              <a:spcBef>
                <a:spcPts val="0"/>
              </a:spcBef>
              <a:spcAft>
                <a:spcPts val="0"/>
              </a:spcAft>
              <a:buFontTx/>
              <a:buAutoNum type="arabicPeriod"/>
              <a:defRPr/>
            </a:pPr>
            <a:r>
              <a:rPr lang="en-US" dirty="0" smtClean="0"/>
              <a:t>We can </a:t>
            </a:r>
            <a:r>
              <a:rPr lang="en-US" dirty="0" err="1" smtClean="0"/>
              <a:t>skype</a:t>
            </a:r>
            <a:r>
              <a:rPr lang="en-US" dirty="0" smtClean="0"/>
              <a:t> with the teacher at a mutually agreed upon time.</a:t>
            </a:r>
          </a:p>
          <a:p>
            <a:pPr marL="685800" lvl="1" indent="-228600" fontAlgn="auto">
              <a:spcBef>
                <a:spcPts val="0"/>
              </a:spcBef>
              <a:spcAft>
                <a:spcPts val="0"/>
              </a:spcAft>
              <a:buFontTx/>
              <a:buAutoNum type="arabicPeriod"/>
              <a:defRPr/>
            </a:pPr>
            <a:r>
              <a:rPr lang="en-US" dirty="0" smtClean="0"/>
              <a:t>ETC.</a:t>
            </a:r>
            <a:endParaRPr lang="en-US" dirty="0"/>
          </a:p>
        </p:txBody>
      </p:sp>
      <p:sp>
        <p:nvSpPr>
          <p:cNvPr id="4198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139691F-12E0-4751-8211-381D90AA4F32}" type="slidenum">
              <a:rPr lang="en-US">
                <a:cs typeface="Arial" charset="0"/>
              </a:rPr>
              <a:pPr fontAlgn="base">
                <a:spcBef>
                  <a:spcPct val="0"/>
                </a:spcBef>
                <a:spcAft>
                  <a:spcPct val="0"/>
                </a:spcAft>
              </a:pPr>
              <a:t>58</a:t>
            </a:fld>
            <a:endParaRPr lang="en-US">
              <a:cs typeface="Arial" charset="0"/>
            </a:endParaRPr>
          </a:p>
        </p:txBody>
      </p:sp>
    </p:spTree>
    <p:extLst>
      <p:ext uri="{BB962C8B-B14F-4D97-AF65-F5344CB8AC3E}">
        <p14:creationId xmlns:p14="http://schemas.microsoft.com/office/powerpoint/2010/main" val="343757328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for Angela and Cathie</a:t>
            </a:r>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F9B1CB7B-381E-45D0-9499-01773E29A524}" type="slidenum">
              <a:rPr lang="en-US">
                <a:cs typeface="Arial" charset="0"/>
              </a:rPr>
              <a:pPr fontAlgn="base">
                <a:spcBef>
                  <a:spcPct val="0"/>
                </a:spcBef>
                <a:spcAft>
                  <a:spcPct val="0"/>
                </a:spcAft>
              </a:pPr>
              <a:t>59</a:t>
            </a:fld>
            <a:endParaRPr lang="en-US" dirty="0">
              <a:cs typeface="Arial" charset="0"/>
            </a:endParaRPr>
          </a:p>
        </p:txBody>
      </p:sp>
    </p:spTree>
    <p:extLst>
      <p:ext uri="{BB962C8B-B14F-4D97-AF65-F5344CB8AC3E}">
        <p14:creationId xmlns:p14="http://schemas.microsoft.com/office/powerpoint/2010/main" val="24614035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This slide is for Angela and Cathie</a:t>
            </a:r>
          </a:p>
        </p:txBody>
      </p:sp>
      <p:sp>
        <p:nvSpPr>
          <p:cNvPr id="22531"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7DECD3B-5379-4BCE-BAC2-2AE627BEEA1C}" type="slidenum">
              <a:rPr lang="en-US">
                <a:cs typeface="Arial" charset="0"/>
              </a:rPr>
              <a:pPr fontAlgn="base">
                <a:spcBef>
                  <a:spcPct val="0"/>
                </a:spcBef>
                <a:spcAft>
                  <a:spcPct val="0"/>
                </a:spcAft>
              </a:pPr>
              <a:t>5</a:t>
            </a:fld>
            <a:endParaRPr lang="en-US" dirty="0">
              <a:cs typeface="Arial" charset="0"/>
            </a:endParaRPr>
          </a:p>
        </p:txBody>
      </p:sp>
    </p:spTree>
    <p:extLst>
      <p:ext uri="{BB962C8B-B14F-4D97-AF65-F5344CB8AC3E}">
        <p14:creationId xmlns:p14="http://schemas.microsoft.com/office/powerpoint/2010/main" val="30387423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NOTE:  This slide is NOT complete.  In fact, we prefer a hard copy agenda placed on the tables in addition to the slide.  One per participant.  </a:t>
            </a:r>
          </a:p>
          <a:p>
            <a:pPr>
              <a:spcBef>
                <a:spcPct val="0"/>
              </a:spcBef>
            </a:pPr>
            <a:endParaRPr lang="en-US" smtClean="0"/>
          </a:p>
          <a:p>
            <a:pPr>
              <a:spcBef>
                <a:spcPct val="0"/>
              </a:spcBef>
            </a:pPr>
            <a:r>
              <a:rPr lang="en-US" smtClean="0"/>
              <a:t>As soon as the teaching pieces are in place, this slide will be completed.</a:t>
            </a:r>
          </a:p>
        </p:txBody>
      </p:sp>
      <p:sp>
        <p:nvSpPr>
          <p:cNvPr id="245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CB56A94-1E50-427F-A82B-78C98907B1E0}" type="slidenum">
              <a:rPr lang="en-US">
                <a:cs typeface="Arial" charset="0"/>
              </a:rPr>
              <a:pPr fontAlgn="base">
                <a:spcBef>
                  <a:spcPct val="0"/>
                </a:spcBef>
                <a:spcAft>
                  <a:spcPct val="0"/>
                </a:spcAft>
              </a:pPr>
              <a:t>6</a:t>
            </a:fld>
            <a:endParaRPr lang="en-US">
              <a:cs typeface="Arial" charset="0"/>
            </a:endParaRPr>
          </a:p>
        </p:txBody>
      </p:sp>
    </p:spTree>
    <p:extLst>
      <p:ext uri="{BB962C8B-B14F-4D97-AF65-F5344CB8AC3E}">
        <p14:creationId xmlns:p14="http://schemas.microsoft.com/office/powerpoint/2010/main" val="1787729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US" b="1" dirty="0" smtClean="0">
                <a:solidFill>
                  <a:srgbClr val="C00000"/>
                </a:solidFill>
              </a:rPr>
              <a:t>The underlying rationale for carrying out this work stems from the assumption that the educational process can be greatly enhanced when teachers learn about the everyday lived contexts of their students' lives.</a:t>
            </a:r>
            <a:endParaRPr lang="en" b="1" dirty="0">
              <a:solidFill>
                <a:srgbClr val="C00000"/>
              </a:solidFill>
            </a:endParaRPr>
          </a:p>
        </p:txBody>
      </p:sp>
    </p:spTree>
    <p:extLst>
      <p:ext uri="{BB962C8B-B14F-4D97-AF65-F5344CB8AC3E}">
        <p14:creationId xmlns:p14="http://schemas.microsoft.com/office/powerpoint/2010/main" val="10877594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
        <p:cNvGrpSpPr/>
        <p:nvPr/>
      </p:nvGrpSpPr>
      <p:grpSpPr>
        <a:xfrm>
          <a:off x="0" y="0"/>
          <a:ext cx="0" cy="0"/>
          <a:chOff x="0" y="0"/>
          <a:chExt cx="0" cy="0"/>
        </a:xfrm>
      </p:grpSpPr>
      <p:sp>
        <p:nvSpPr>
          <p:cNvPr id="38" name="Shape 3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9" name="Shape 3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dirty="0"/>
              <a:t>Colleen creates a tree poster. Each person brings unique talents and abilities to the group. Today everyone will begin by identifying their own natural resources. Freewrite about the personal resources you bring with you today: your experience, background, abilities, knowledge, training, talents, virtues, strengths, attitudes, ingenuity, and resourcefulness. Consider your best qualities, skills, and life experiences. Perhaps you have survived adversity, are creative, have raised children, started a business, won a speech award. Don’t be modest; claim all your strengths</a:t>
            </a:r>
            <a:r>
              <a:rPr lang="en" dirty="0" smtClean="0"/>
              <a:t>.</a:t>
            </a:r>
          </a:p>
          <a:p>
            <a:pPr>
              <a:buNone/>
            </a:pPr>
            <a:endParaRPr lang="en" dirty="0" smtClean="0"/>
          </a:p>
          <a:p>
            <a:pPr>
              <a:buNone/>
            </a:pPr>
            <a:r>
              <a:rPr lang="en" b="1" dirty="0" smtClean="0">
                <a:solidFill>
                  <a:srgbClr val="C00000"/>
                </a:solidFill>
              </a:rPr>
              <a:t>Colleen:  The directions for sharing and writing on leaf post-it fly in upon clicking</a:t>
            </a:r>
            <a:r>
              <a:rPr lang="en" b="1" baseline="0" dirty="0" smtClean="0">
                <a:solidFill>
                  <a:srgbClr val="C00000"/>
                </a:solidFill>
              </a:rPr>
              <a:t> so that you can give one direction at a time.  </a:t>
            </a:r>
            <a:endParaRPr lang="en" b="1" dirty="0">
              <a:solidFill>
                <a:srgbClr val="C00000"/>
              </a:solidFill>
            </a:endParaRPr>
          </a:p>
        </p:txBody>
      </p:sp>
    </p:spTree>
    <p:extLst>
      <p:ext uri="{BB962C8B-B14F-4D97-AF65-F5344CB8AC3E}">
        <p14:creationId xmlns:p14="http://schemas.microsoft.com/office/powerpoint/2010/main" val="7054506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
        <p:cNvGrpSpPr/>
        <p:nvPr/>
      </p:nvGrpSpPr>
      <p:grpSpPr>
        <a:xfrm>
          <a:off x="0" y="0"/>
          <a:ext cx="0" cy="0"/>
          <a:chOff x="0" y="0"/>
          <a:chExt cx="0" cy="0"/>
        </a:xfrm>
      </p:grpSpPr>
      <p:sp>
        <p:nvSpPr>
          <p:cNvPr id="44" name="Shape 4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5" name="Shape 4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dirty="0"/>
          </a:p>
        </p:txBody>
      </p:sp>
    </p:spTree>
    <p:extLst>
      <p:ext uri="{BB962C8B-B14F-4D97-AF65-F5344CB8AC3E}">
        <p14:creationId xmlns:p14="http://schemas.microsoft.com/office/powerpoint/2010/main" val="9197580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CD5BD93-F83C-44F4-9BB0-EEF225F22703}" type="datetimeFigureOut">
              <a:rPr lang="en-US"/>
              <a:pPr>
                <a:defRPr/>
              </a:pPr>
              <a:t>3/11/14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B494F10-0777-4549-866A-12A4CD407F3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7196B95E-DC06-4FA3-9C4F-01F96FA438E1}" type="datetimeFigureOut">
              <a:rPr lang="en-US"/>
              <a:pPr>
                <a:defRPr/>
              </a:pPr>
              <a:t>3/11/14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A8A7486-F801-4F71-A60B-1866DC5ECC75}"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7B91999-24D6-481C-91E5-408A45EE3C9B}" type="datetimeFigureOut">
              <a:rPr lang="en-US"/>
              <a:pPr>
                <a:defRPr/>
              </a:pPr>
              <a:t>3/11/14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0B2A84C-8C15-40C1-89F0-08CC96B352E6}"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0"/>
        <p:cNvGrpSpPr/>
        <p:nvPr/>
      </p:nvGrpSpPr>
      <p:grpSpPr>
        <a:xfrm>
          <a:off x="0" y="0"/>
          <a:ext cx="0" cy="0"/>
          <a:chOff x="0" y="0"/>
          <a:chExt cx="0" cy="0"/>
        </a:xfrm>
      </p:grpSpPr>
      <p:sp>
        <p:nvSpPr>
          <p:cNvPr id="11" name="Shape 11"/>
          <p:cNvSpPr txBox="1">
            <a:spLocks noGrp="1"/>
          </p:cNvSpPr>
          <p:nvPr>
            <p:ph type="title"/>
          </p:nvPr>
        </p:nvSpPr>
        <p:spPr>
          <a:xfrm>
            <a:off x="457200" y="274637"/>
            <a:ext cx="8229600" cy="11430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2" name="Shape 12"/>
          <p:cNvSpPr txBox="1">
            <a:spLocks noGrp="1"/>
          </p:cNvSpPr>
          <p:nvPr>
            <p:ph type="body" idx="1"/>
          </p:nvPr>
        </p:nvSpPr>
        <p:spPr>
          <a:xfrm>
            <a:off x="457200" y="1600200"/>
            <a:ext cx="8229600" cy="4967573"/>
          </a:xfrm>
          <a:prstGeom prst="rect">
            <a:avLst/>
          </a:prstGeom>
        </p:spPr>
        <p:txBody>
          <a:bodyPr lIns="91425" tIns="91425" rIns="91425" bIns="91425" anchor="t" anchorCtr="0"/>
          <a:lstStyle>
            <a:lvl1pPr>
              <a:defRPr/>
            </a:lvl1pPr>
            <a:lvl2pPr indent="457200">
              <a:defRPr/>
            </a:lvl2pPr>
            <a:lvl3pPr indent="914400">
              <a:defRPr/>
            </a:lvl3pPr>
            <a:lvl4pPr indent="1371600">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457200" y="274637"/>
            <a:ext cx="8229600" cy="1143000"/>
          </a:xfrm>
          <a:prstGeom prst="rect">
            <a:avLst/>
          </a:prstGeom>
        </p:spPr>
        <p:txBody>
          <a:bodyPr lIns="91425" tIns="91425" rIns="91425" bIns="91425" anchor="b"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5" name="Shape 15"/>
          <p:cNvSpPr txBox="1">
            <a:spLocks noGrp="1"/>
          </p:cNvSpPr>
          <p:nvPr>
            <p:ph type="body" idx="1"/>
          </p:nvPr>
        </p:nvSpPr>
        <p:spPr>
          <a:xfrm>
            <a:off x="457201" y="1600200"/>
            <a:ext cx="3994525" cy="4967573"/>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16" name="Shape 16"/>
          <p:cNvSpPr txBox="1">
            <a:spLocks noGrp="1"/>
          </p:cNvSpPr>
          <p:nvPr>
            <p:ph type="body" idx="2"/>
          </p:nvPr>
        </p:nvSpPr>
        <p:spPr>
          <a:xfrm>
            <a:off x="4692274" y="1600200"/>
            <a:ext cx="3994525" cy="4967573"/>
          </a:xfrm>
          <a:prstGeom prst="rect">
            <a:avLst/>
          </a:prstGeom>
        </p:spPr>
        <p:txBody>
          <a:bodyPr lIns="91425" tIns="91425" rIns="91425" bIns="91425" anchor="t"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C2D2FFE6-D390-4639-AB1E-D04BEB5ADE26}" type="datetimeFigureOut">
              <a:rPr lang="en-US"/>
              <a:pPr>
                <a:defRPr/>
              </a:pPr>
              <a:t>3/11/14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DC7FAF2-5BE7-4E59-B8FE-73D8AC50087E}"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5FEEF17F-4450-428A-9ABC-A9B3B66F0CE8}" type="datetimeFigureOut">
              <a:rPr lang="en-US"/>
              <a:pPr>
                <a:defRPr/>
              </a:pPr>
              <a:t>3/11/14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6592FEF-504A-4A05-B941-9FEC73372F01}"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EDCD03AA-6D8E-4D06-9538-C785D9998AEC}" type="datetimeFigureOut">
              <a:rPr lang="en-US"/>
              <a:pPr>
                <a:defRPr/>
              </a:pPr>
              <a:t>3/11/14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C5C95D9-DF10-424F-88CF-62452EC9CE41}"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E5927C61-1E4B-422C-9E50-F089647CB168}" type="datetimeFigureOut">
              <a:rPr lang="en-US"/>
              <a:pPr>
                <a:defRPr/>
              </a:pPr>
              <a:t>3/11/14</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C2050E3-CB28-492B-BC64-DEE7D6DB18DF}"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38C396A-7361-47FB-AC53-223B730A2DA0}" type="datetimeFigureOut">
              <a:rPr lang="en-US"/>
              <a:pPr>
                <a:defRPr/>
              </a:pPr>
              <a:t>3/11/14</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DBD6FFFA-0D06-4EFC-A304-FA1F83D2B4C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3C68E81-8625-4DC0-A417-331AB823CE4C}" type="datetimeFigureOut">
              <a:rPr lang="en-US"/>
              <a:pPr>
                <a:defRPr/>
              </a:pPr>
              <a:t>3/11/14</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6FE688FD-631D-4B82-A44B-3263AC800B86}"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0BB7F90-B2B2-4000-B4E2-5AE94D0B3E36}" type="datetimeFigureOut">
              <a:rPr lang="en-US"/>
              <a:pPr>
                <a:defRPr/>
              </a:pPr>
              <a:t>3/11/14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6287EE4-E075-47BA-B825-FDFFDD1D4683}"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D12C2BA-DC85-4EBC-99CA-8349DB21115A}" type="datetimeFigureOut">
              <a:rPr lang="en-US"/>
              <a:pPr>
                <a:defRPr/>
              </a:pPr>
              <a:t>3/11/14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D5F6808-BB2A-4345-AE4D-E39B4A24D5CB}"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FE5DECCF-D687-4AB5-9E59-0323C53EFE0A}" type="datetimeFigureOut">
              <a:rPr lang="en-US"/>
              <a:pPr>
                <a:defRPr/>
              </a:pPr>
              <a:t>3/11/14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9847332E-CFBF-4616-A7F7-7D958B862BE6}"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7.jpeg"/><Relationship Id="rId1" Type="http://schemas.openxmlformats.org/officeDocument/2006/relationships/slideLayout" Target="../slideLayouts/slideLayout12.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7.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png"/><Relationship Id="rId3"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11.jpeg"/><Relationship Id="rId1" Type="http://schemas.openxmlformats.org/officeDocument/2006/relationships/slideLayout" Target="../slideLayouts/slideLayout12.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7.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7.jpe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7.jpeg"/><Relationship Id="rId1" Type="http://schemas.openxmlformats.org/officeDocument/2006/relationships/slideLayout" Target="../slideLayouts/slideLayout12.xml"/><Relationship Id="rId2" Type="http://schemas.openxmlformats.org/officeDocument/2006/relationships/notesSlide" Target="../notesSlides/notesSlide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7.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7.xml"/><Relationship Id="rId3" Type="http://schemas.openxmlformats.org/officeDocument/2006/relationships/image" Target="../media/image7.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8.xml"/><Relationship Id="rId3" Type="http://schemas.openxmlformats.org/officeDocument/2006/relationships/image" Target="../media/image7.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9.xml"/><Relationship Id="rId3" Type="http://schemas.openxmlformats.org/officeDocument/2006/relationships/image" Target="../media/image7.jpeg"/></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7.jpeg"/><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9.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7.jpeg"/><Relationship Id="rId1" Type="http://schemas.openxmlformats.org/officeDocument/2006/relationships/slideLayout" Target="../slideLayouts/slideLayout12.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hyperlink" Target="http://www.google.com/url?sa=i&amp;rct=j&amp;q=&amp;esrc=s&amp;frm=1&amp;source=images&amp;cd=&amp;cad=rja&amp;docid=Dlw87QByDps9WM&amp;tbnid=oYFaT500jH7rhM:&amp;ved=0CAUQjRw&amp;url=http://www.washingtonmonthly.com/college_guide/blog/gw_clean_it_yourself.php&amp;ei=EBOpUaKUBoGw8QTS_4CoBQ&amp;bvm=bv.47244034,d.eWU&amp;psig=AFQjCNGhccdYCxMSZa9woyU6bQ30lo5JnA&amp;ust=1370121320565738" TargetMode="External"/><Relationship Id="rId5"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16.wmf"/><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jpeg"/><Relationship Id="rId3" Type="http://schemas.openxmlformats.org/officeDocument/2006/relationships/image" Target="../media/image2.jpeg"/></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18.jpeg"/><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19.jpe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2.jpeg"/></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20.wmf"/><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21.jpeg"/><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22.jpeg"/><Relationship Id="rId5" Type="http://schemas.openxmlformats.org/officeDocument/2006/relationships/image" Target="../media/image23.jpeg"/><Relationship Id="rId6" Type="http://schemas.openxmlformats.org/officeDocument/2006/relationships/image" Target="../media/image24.jpeg"/><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jpeg"/></Relationships>
</file>

<file path=ppt/slides/_rels/slide40.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image" Target="../media/image2.jpeg"/><Relationship Id="rId5" Type="http://schemas.openxmlformats.org/officeDocument/2006/relationships/image" Target="../media/image26.jpeg"/><Relationship Id="rId6" Type="http://schemas.openxmlformats.org/officeDocument/2006/relationships/image" Target="../media/image27.jpeg"/><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28.wmf"/><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42.xml.rels><?xml version="1.0" encoding="UTF-8" standalone="yes"?>
<Relationships xmlns="http://schemas.openxmlformats.org/package/2006/relationships"><Relationship Id="rId3" Type="http://schemas.openxmlformats.org/officeDocument/2006/relationships/hyperlink" Target="http://espn.go.com/mlb/playoffs/2013/story/_/id/9888006/2013-world-series-intent-not-needed-make-obstruction-call-umpires-say" TargetMode="External"/><Relationship Id="rId4" Type="http://schemas.openxmlformats.org/officeDocument/2006/relationships/hyperlink" Target="http://nymag.com/thecut/2013/01/kim-kardashian-wont-sell-baby-pics.html" TargetMode="External"/><Relationship Id="rId5" Type="http://schemas.openxmlformats.org/officeDocument/2006/relationships/hyperlink" Target="http://www.scientificamerican.com/article/should-humans-eat-meat-excerpt/" TargetMode="External"/><Relationship Id="rId6"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 Id="rId3" Type="http://schemas.openxmlformats.org/officeDocument/2006/relationships/image" Target="../media/image2.jpeg"/></Relationships>
</file>

<file path=ppt/slides/_rels/slide44.xml.rels><?xml version="1.0" encoding="UTF-8" standalone="yes"?>
<Relationships xmlns="http://schemas.openxmlformats.org/package/2006/relationships"><Relationship Id="rId3" Type="http://schemas.openxmlformats.org/officeDocument/2006/relationships/image" Target="../media/image29.png"/><Relationship Id="rId4" Type="http://schemas.openxmlformats.org/officeDocument/2006/relationships/image" Target="../media/image30.wmf"/><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45.xml.rels><?xml version="1.0" encoding="UTF-8" standalone="yes"?>
<Relationships xmlns="http://schemas.openxmlformats.org/package/2006/relationships"><Relationship Id="rId3" Type="http://schemas.openxmlformats.org/officeDocument/2006/relationships/image" Target="../media/image31.jpe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46.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2.wmf"/><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3.wmf"/><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48.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4.wmf"/><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9.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5.gif"/><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2.jpeg"/></Relationships>
</file>

<file path=ppt/slides/_rels/slide50.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40.xml"/><Relationship Id="rId5" Type="http://schemas.openxmlformats.org/officeDocument/2006/relationships/image" Target="../media/image37.png"/><Relationship Id="rId6" Type="http://schemas.openxmlformats.org/officeDocument/2006/relationships/image" Target="../media/image2.jpeg"/><Relationship Id="rId7" Type="http://schemas.openxmlformats.org/officeDocument/2006/relationships/image" Target="../media/image38.jpeg"/><Relationship Id="rId1" Type="http://schemas.microsoft.com/office/2007/relationships/media" Target="../media/media1.WAV"/><Relationship Id="rId2" Type="http://schemas.openxmlformats.org/officeDocument/2006/relationships/audio" Target="../media/media1.WAV"/></Relationships>
</file>

<file path=ppt/slides/_rels/slide52.xml.rels><?xml version="1.0" encoding="UTF-8" standalone="yes"?>
<Relationships xmlns="http://schemas.openxmlformats.org/package/2006/relationships"><Relationship Id="rId3" Type="http://schemas.microsoft.com/office/2007/relationships/media" Target="../media/media3.WAV"/><Relationship Id="rId4" Type="http://schemas.openxmlformats.org/officeDocument/2006/relationships/audio" Target="../media/media3.WAV"/><Relationship Id="rId5" Type="http://schemas.openxmlformats.org/officeDocument/2006/relationships/slideLayout" Target="../slideLayouts/slideLayout2.xml"/><Relationship Id="rId6" Type="http://schemas.openxmlformats.org/officeDocument/2006/relationships/notesSlide" Target="../notesSlides/notesSlide41.xml"/><Relationship Id="rId7" Type="http://schemas.openxmlformats.org/officeDocument/2006/relationships/image" Target="../media/image39.png"/><Relationship Id="rId8" Type="http://schemas.openxmlformats.org/officeDocument/2006/relationships/image" Target="../media/image40.png"/><Relationship Id="rId9" Type="http://schemas.openxmlformats.org/officeDocument/2006/relationships/image" Target="../media/image2.jpeg"/><Relationship Id="rId10" Type="http://schemas.openxmlformats.org/officeDocument/2006/relationships/image" Target="../media/image41.wmf"/><Relationship Id="rId11" Type="http://schemas.openxmlformats.org/officeDocument/2006/relationships/image" Target="../media/image42.wmf"/><Relationship Id="rId1" Type="http://schemas.microsoft.com/office/2007/relationships/media" Target="../media/media2.WAV"/><Relationship Id="rId2" Type="http://schemas.openxmlformats.org/officeDocument/2006/relationships/audio" Target="../media/media2.WAV"/></Relationships>
</file>

<file path=ppt/slides/_rels/slide5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3.wmf"/><Relationship Id="rId5" Type="http://schemas.openxmlformats.org/officeDocument/2006/relationships/image" Target="../media/image44.wmf"/><Relationship Id="rId6" Type="http://schemas.openxmlformats.org/officeDocument/2006/relationships/image" Target="../media/image45.wmf"/><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54.xml.rels><?xml version="1.0" encoding="UTF-8" standalone="yes"?>
<Relationships xmlns="http://schemas.openxmlformats.org/package/2006/relationships"><Relationship Id="rId3" Type="http://schemas.openxmlformats.org/officeDocument/2006/relationships/image" Target="../media/image46.jpe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55.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43.wmf"/><Relationship Id="rId5" Type="http://schemas.openxmlformats.org/officeDocument/2006/relationships/image" Target="../media/image44.wmf"/><Relationship Id="rId6" Type="http://schemas.openxmlformats.org/officeDocument/2006/relationships/image" Target="../media/image45.wmf"/><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56.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16.wmf"/><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57.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hyperlink" Target="http://www.google.com/url?sa=i&amp;rct=j&amp;q=&amp;esrc=s&amp;frm=1&amp;source=images&amp;cd=&amp;cad=rja&amp;docid=TRcSwS_BXEUtUM&amp;tbnid=PpC0azuQTMD8qM:&amp;ved=0CAUQjRw&amp;url=http://researchonmedical.com/2013/05/8-positive-ways-to-deal-with-your-negative-emotions/&amp;ei=9175UsX5FMeU2wXdiICQDA&amp;bvm=bv.60983673,d.aWc&amp;psig=AFQjCNEltZgSQnOxUwIRZD4sN_0LHcVf_g&amp;ust=1392160868506501" TargetMode="External"/><Relationship Id="rId5" Type="http://schemas.openxmlformats.org/officeDocument/2006/relationships/image" Target="../media/image47.jpeg"/><Relationship Id="rId1" Type="http://schemas.openxmlformats.org/officeDocument/2006/relationships/slideLayout" Target="../slideLayouts/slideLayout7.xml"/><Relationship Id="rId2" Type="http://schemas.openxmlformats.org/officeDocument/2006/relationships/notesSlide" Target="../notesSlides/notesSlide46.xml"/></Relationships>
</file>

<file path=ppt/slides/_rels/slide58.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hyperlink" Target="http://www.google.com/url?sa=i&amp;rct=j&amp;q=&amp;esrc=s&amp;frm=1&amp;source=images&amp;cd=&amp;cad=rja&amp;docid=g8kfE2zSgAdxDM&amp;tbnid=4a0qp_ZDeztHcM:&amp;ved=0CAUQjRw&amp;url=http://diogenescompany.com/3-steps-to-getting-highly-motivated-prospects-or-customers/&amp;ei=fx31UtLnDOjl2QW51YDoBA&amp;bvm=bv.60799247,d.b2I&amp;psig=AFQjCNHPe_K1hItvCRSn859cI_WTC7DXxQ&amp;ust=1391881880211466" TargetMode="External"/><Relationship Id="rId5" Type="http://schemas.openxmlformats.org/officeDocument/2006/relationships/hyperlink" Target="http://www.google.com/url?sa=i&amp;rct=j&amp;q=&amp;esrc=s&amp;frm=1&amp;source=images&amp;cd=&amp;cad=rja&amp;docid=ZNl4A3hUr3XK-M&amp;tbnid=BEo7zqTQVUrPHM:&amp;ved=0CAUQjRw&amp;url=http://www.denisebahs.com/social-media-coaching/&amp;ei=Lx71UtnFHaLs2QXP9IHQDw&amp;bvm=bv.60799247,d.b2I&amp;psig=AFQjCNHaJJaciiErKqhjNMbT4-8BPZfpvw&amp;ust=1391882149693795" TargetMode="External"/><Relationship Id="rId6" Type="http://schemas.openxmlformats.org/officeDocument/2006/relationships/image" Target="../media/image48.png"/><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 Id="rId3"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2.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hyperlink" Target="http://padlet.com/wall/c0zxa0ihni"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descr="https://encrypted-tbn1.gstatic.com/images?q=tbn:ANd9GcQTIXnBxMaxVjlrusi2PL_-vUjHXQt2Cjzr0d1dChoOc6xSuz-Y"/>
          <p:cNvPicPr>
            <a:picLocks noChangeAspect="1" noChangeArrowheads="1"/>
          </p:cNvPicPr>
          <p:nvPr/>
        </p:nvPicPr>
        <p:blipFill>
          <a:blip r:embed="rId3" cstate="print"/>
          <a:srcRect/>
          <a:stretch>
            <a:fillRect/>
          </a:stretch>
        </p:blipFill>
        <p:spPr bwMode="auto">
          <a:xfrm>
            <a:off x="304800" y="4876799"/>
            <a:ext cx="2305050" cy="1981201"/>
          </a:xfrm>
          <a:prstGeom prst="rect">
            <a:avLst/>
          </a:prstGeom>
          <a:noFill/>
        </p:spPr>
      </p:pic>
      <p:sp>
        <p:nvSpPr>
          <p:cNvPr id="14337" name="Title 1"/>
          <p:cNvSpPr>
            <a:spLocks noGrp="1"/>
          </p:cNvSpPr>
          <p:nvPr>
            <p:ph type="ctrTitle"/>
          </p:nvPr>
        </p:nvSpPr>
        <p:spPr>
          <a:xfrm>
            <a:off x="609600" y="990600"/>
            <a:ext cx="7772400" cy="1470025"/>
          </a:xfrm>
        </p:spPr>
        <p:txBody>
          <a:bodyPr/>
          <a:lstStyle/>
          <a:p>
            <a:r>
              <a:rPr lang="en-US" dirty="0" smtClean="0"/>
              <a:t>i3 Professional Development</a:t>
            </a:r>
          </a:p>
        </p:txBody>
      </p:sp>
      <p:sp>
        <p:nvSpPr>
          <p:cNvPr id="3" name="Subtitle 2"/>
          <p:cNvSpPr>
            <a:spLocks noGrp="1"/>
          </p:cNvSpPr>
          <p:nvPr>
            <p:ph type="subTitle" idx="1"/>
          </p:nvPr>
        </p:nvSpPr>
        <p:spPr>
          <a:xfrm>
            <a:off x="1524000" y="2438400"/>
            <a:ext cx="6400800" cy="1752600"/>
          </a:xfrm>
        </p:spPr>
        <p:txBody>
          <a:bodyPr rtlCol="0">
            <a:normAutofit/>
          </a:bodyPr>
          <a:lstStyle/>
          <a:p>
            <a:pPr fontAlgn="auto">
              <a:spcAft>
                <a:spcPts val="0"/>
              </a:spcAft>
              <a:buFont typeface="Arial" pitchFamily="34" charset="0"/>
              <a:buNone/>
              <a:defRPr/>
            </a:pPr>
            <a:r>
              <a:rPr lang="en-US" dirty="0" smtClean="0"/>
              <a:t>Monett Public Schools</a:t>
            </a:r>
          </a:p>
          <a:p>
            <a:pPr fontAlgn="auto">
              <a:spcAft>
                <a:spcPts val="0"/>
              </a:spcAft>
              <a:buFont typeface="Arial" pitchFamily="34" charset="0"/>
              <a:buNone/>
              <a:defRPr/>
            </a:pPr>
            <a:r>
              <a:rPr lang="en-US" dirty="0" smtClean="0"/>
              <a:t>March 11, 2014</a:t>
            </a:r>
            <a:endParaRPr lang="en-US" dirty="0"/>
          </a:p>
        </p:txBody>
      </p:sp>
      <p:pic>
        <p:nvPicPr>
          <p:cNvPr id="14339" name="Picture 3"/>
          <p:cNvPicPr>
            <a:picLocks noChangeAspect="1"/>
          </p:cNvPicPr>
          <p:nvPr/>
        </p:nvPicPr>
        <p:blipFill>
          <a:blip r:embed="rId4" cstate="print"/>
          <a:srcRect/>
          <a:stretch>
            <a:fillRect/>
          </a:stretch>
        </p:blipFill>
        <p:spPr bwMode="auto">
          <a:xfrm>
            <a:off x="6823075" y="5838825"/>
            <a:ext cx="2320925" cy="1019175"/>
          </a:xfrm>
          <a:prstGeom prst="rect">
            <a:avLst/>
          </a:prstGeom>
          <a:noFill/>
          <a:ln w="9525">
            <a:noFill/>
            <a:miter lim="800000"/>
            <a:headEnd/>
            <a:tailEnd/>
          </a:ln>
        </p:spPr>
      </p:pic>
      <p:sp>
        <p:nvSpPr>
          <p:cNvPr id="5" name="TextBox 4"/>
          <p:cNvSpPr txBox="1"/>
          <p:nvPr/>
        </p:nvSpPr>
        <p:spPr>
          <a:xfrm>
            <a:off x="1447800" y="4419600"/>
            <a:ext cx="5692422" cy="646331"/>
          </a:xfrm>
          <a:prstGeom prst="rect">
            <a:avLst/>
          </a:prstGeom>
          <a:noFill/>
        </p:spPr>
        <p:txBody>
          <a:bodyPr wrap="square" rtlCol="0">
            <a:spAutoFit/>
          </a:bodyPr>
          <a:lstStyle/>
          <a:p>
            <a:pPr algn="ctr"/>
            <a:r>
              <a:rPr lang="en-US" dirty="0" smtClean="0"/>
              <a:t>Have a seat, but don’t make a nest!  We will be moving around!</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74637"/>
            <a:ext cx="8229600" cy="563563"/>
          </a:xfrm>
          <a:prstGeom prst="rect">
            <a:avLst/>
          </a:prstGeom>
        </p:spPr>
        <p:txBody>
          <a:bodyPr lIns="91425" tIns="91425" rIns="91425" bIns="91425" anchor="b" anchorCtr="0">
            <a:noAutofit/>
          </a:bodyPr>
          <a:lstStyle/>
          <a:p>
            <a:pPr>
              <a:buNone/>
            </a:pPr>
            <a:r>
              <a:rPr lang="en" sz="3000" dirty="0"/>
              <a:t>Connect Your Learning with Card Sort</a:t>
            </a:r>
          </a:p>
        </p:txBody>
      </p:sp>
      <p:sp>
        <p:nvSpPr>
          <p:cNvPr id="42" name="Shape 42"/>
          <p:cNvSpPr txBox="1">
            <a:spLocks noGrp="1"/>
          </p:cNvSpPr>
          <p:nvPr>
            <p:ph type="body" idx="1"/>
          </p:nvPr>
        </p:nvSpPr>
        <p:spPr>
          <a:xfrm>
            <a:off x="457200" y="1600201"/>
            <a:ext cx="8229600" cy="4967599"/>
          </a:xfrm>
          <a:prstGeom prst="rect">
            <a:avLst/>
          </a:prstGeom>
        </p:spPr>
        <p:txBody>
          <a:bodyPr lIns="91425" tIns="91425" rIns="91425" bIns="91425" anchor="t" anchorCtr="0">
            <a:noAutofit/>
          </a:bodyPr>
          <a:lstStyle/>
          <a:p>
            <a:pPr marL="0" marR="0">
              <a:spcBef>
                <a:spcPts val="0"/>
              </a:spcBef>
              <a:spcAft>
                <a:spcPts val="0"/>
              </a:spcAft>
            </a:pPr>
            <a:endParaRPr lang="en-US" dirty="0" smtClean="0">
              <a:solidFill>
                <a:srgbClr val="DD4B39"/>
              </a:solidFill>
            </a:endParaRPr>
          </a:p>
          <a:p>
            <a:pPr lvl="0" rtl="0">
              <a:buNone/>
            </a:pPr>
            <a:endParaRPr lang="en" dirty="0">
              <a:solidFill>
                <a:srgbClr val="FF0000"/>
              </a:solidFill>
            </a:endParaRPr>
          </a:p>
        </p:txBody>
      </p:sp>
      <p:pic>
        <p:nvPicPr>
          <p:cNvPr id="4" name="Picture 3" descr="sampleSort.jpg"/>
          <p:cNvPicPr>
            <a:picLocks noChangeAspect="1"/>
          </p:cNvPicPr>
          <p:nvPr/>
        </p:nvPicPr>
        <p:blipFill>
          <a:blip r:embed="rId3" cstate="print"/>
          <a:stretch>
            <a:fillRect/>
          </a:stretch>
        </p:blipFill>
        <p:spPr>
          <a:xfrm>
            <a:off x="4876800" y="1447800"/>
            <a:ext cx="4114800" cy="2452393"/>
          </a:xfrm>
          <a:prstGeom prst="rect">
            <a:avLst/>
          </a:prstGeom>
        </p:spPr>
      </p:pic>
      <p:sp>
        <p:nvSpPr>
          <p:cNvPr id="5" name="TextBox 4"/>
          <p:cNvSpPr txBox="1"/>
          <p:nvPr/>
        </p:nvSpPr>
        <p:spPr>
          <a:xfrm>
            <a:off x="228600" y="914400"/>
            <a:ext cx="4572000" cy="3139321"/>
          </a:xfrm>
          <a:prstGeom prst="rect">
            <a:avLst/>
          </a:prstGeom>
          <a:noFill/>
        </p:spPr>
        <p:txBody>
          <a:bodyPr wrap="square" rtlCol="0">
            <a:spAutoFit/>
          </a:bodyPr>
          <a:lstStyle/>
          <a:p>
            <a:pPr algn="ctr"/>
            <a:r>
              <a:rPr lang="en-US" b="1" i="1" dirty="0" smtClean="0"/>
              <a:t>CARD SORTING STEPS</a:t>
            </a:r>
          </a:p>
          <a:p>
            <a:pPr algn="ctr"/>
            <a:endParaRPr lang="en-US" i="1" dirty="0" smtClean="0"/>
          </a:p>
          <a:p>
            <a:pPr marL="342900" indent="-342900">
              <a:buFont typeface="+mj-lt"/>
              <a:buAutoNum type="arabicPeriod"/>
            </a:pPr>
            <a:r>
              <a:rPr lang="en-US" i="1" dirty="0" smtClean="0"/>
              <a:t>Deal out the card strips.</a:t>
            </a:r>
          </a:p>
          <a:p>
            <a:pPr marL="342900" indent="-342900"/>
            <a:r>
              <a:rPr lang="en-US" i="1" dirty="0" smtClean="0"/>
              <a:t> </a:t>
            </a:r>
          </a:p>
          <a:p>
            <a:pPr marL="342900" indent="-342900"/>
            <a:r>
              <a:rPr lang="en-US" i="1" dirty="0" smtClean="0"/>
              <a:t>2.  Each team member initials </a:t>
            </a:r>
            <a:r>
              <a:rPr lang="en-US" i="1" smtClean="0"/>
              <a:t>the cards </a:t>
            </a:r>
            <a:r>
              <a:rPr lang="en-US" i="1" dirty="0" smtClean="0"/>
              <a:t>s/he has in hand.  </a:t>
            </a:r>
            <a:r>
              <a:rPr lang="en-US" i="1" dirty="0" smtClean="0">
                <a:solidFill>
                  <a:srgbClr val="C00000"/>
                </a:solidFill>
              </a:rPr>
              <a:t>IMPORTANT RULE:  ONLY THE ONE WHOSE INITIALS APPEAR ON THE CARD CAN TOUCH AND/OR MOVE HIS/HER CARD.</a:t>
            </a:r>
          </a:p>
          <a:p>
            <a:pPr marL="342900" indent="-342900"/>
            <a:r>
              <a:rPr lang="en-US" i="1" dirty="0" smtClean="0"/>
              <a:t>3.  Lay out category headings horizontally.</a:t>
            </a:r>
          </a:p>
          <a:p>
            <a:pPr marL="342900" indent="-342900">
              <a:buFont typeface="+mj-lt"/>
              <a:buAutoNum type="arabicPeriod"/>
            </a:pPr>
            <a:endParaRPr lang="en-US" i="1" dirty="0"/>
          </a:p>
        </p:txBody>
      </p:sp>
      <p:sp>
        <p:nvSpPr>
          <p:cNvPr id="6" name="TextBox 5"/>
          <p:cNvSpPr txBox="1"/>
          <p:nvPr/>
        </p:nvSpPr>
        <p:spPr>
          <a:xfrm>
            <a:off x="228600" y="3810000"/>
            <a:ext cx="8534400" cy="2862322"/>
          </a:xfrm>
          <a:prstGeom prst="rect">
            <a:avLst/>
          </a:prstGeom>
          <a:noFill/>
        </p:spPr>
        <p:txBody>
          <a:bodyPr wrap="square" rtlCol="0">
            <a:spAutoFit/>
          </a:bodyPr>
          <a:lstStyle/>
          <a:p>
            <a:pPr marL="342900" indent="-342900">
              <a:buAutoNum type="arabicPeriod" startAt="4"/>
            </a:pPr>
            <a:r>
              <a:rPr lang="en-US" i="1" dirty="0" smtClean="0"/>
              <a:t>In a </a:t>
            </a:r>
            <a:r>
              <a:rPr lang="en-US" i="1" dirty="0" err="1" smtClean="0"/>
              <a:t>RoundRobin</a:t>
            </a:r>
            <a:r>
              <a:rPr lang="en-US" i="1" dirty="0" smtClean="0"/>
              <a:t> fashion, each team member reads </a:t>
            </a:r>
            <a:r>
              <a:rPr lang="en-US" b="1" i="1" dirty="0" smtClean="0"/>
              <a:t>one</a:t>
            </a:r>
            <a:r>
              <a:rPr lang="en-US" i="1" dirty="0" smtClean="0"/>
              <a:t> card, makes a claim as to which category his/her card fits and why.</a:t>
            </a:r>
          </a:p>
          <a:p>
            <a:pPr marL="342900" indent="-342900"/>
            <a:r>
              <a:rPr lang="en-US" i="1" dirty="0" smtClean="0"/>
              <a:t>  </a:t>
            </a:r>
          </a:p>
          <a:p>
            <a:pPr marL="342900" indent="-342900">
              <a:buAutoNum type="arabicPeriod" startAt="5"/>
            </a:pPr>
            <a:r>
              <a:rPr lang="en-US" i="1" dirty="0" smtClean="0"/>
              <a:t>The other team members show agreement with thumbs up or offer different ideas and reasons.</a:t>
            </a:r>
          </a:p>
          <a:p>
            <a:pPr marL="342900" indent="-342900"/>
            <a:endParaRPr lang="en-US" i="1" dirty="0" smtClean="0"/>
          </a:p>
          <a:p>
            <a:pPr marL="342900" indent="-342900">
              <a:buAutoNum type="arabicPeriod" startAt="6"/>
            </a:pPr>
            <a:r>
              <a:rPr lang="en-US" i="1" dirty="0" smtClean="0"/>
              <a:t>Team member with card decides and gets thumbs up consensus from colleagues.</a:t>
            </a:r>
          </a:p>
          <a:p>
            <a:pPr marL="342900" indent="-342900"/>
            <a:endParaRPr lang="en-US" i="1" dirty="0" smtClean="0"/>
          </a:p>
          <a:p>
            <a:pPr marL="342900" indent="-342900"/>
            <a:r>
              <a:rPr lang="en-US" i="1" dirty="0" smtClean="0"/>
              <a:t>7.  Sorting continues until all cards have been placed under headings.</a:t>
            </a:r>
          </a:p>
        </p:txBody>
      </p:sp>
      <p:pic>
        <p:nvPicPr>
          <p:cNvPr id="7" name="Shape 49"/>
          <p:cNvPicPr preferRelativeResize="0"/>
          <p:nvPr/>
        </p:nvPicPr>
        <p:blipFill>
          <a:blip r:embed="rId4" cstate="print"/>
          <a:stretch>
            <a:fillRect/>
          </a:stretch>
        </p:blipFill>
        <p:spPr>
          <a:xfrm>
            <a:off x="7403621" y="6096000"/>
            <a:ext cx="1740379" cy="7620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9317" y="166973"/>
            <a:ext cx="8229600" cy="1143000"/>
          </a:xfrm>
        </p:spPr>
        <p:txBody>
          <a:bodyPr/>
          <a:lstStyle/>
          <a:p>
            <a:r>
              <a:rPr lang="en-US" dirty="0" smtClean="0"/>
              <a:t>Code the Text</a:t>
            </a:r>
            <a:endParaRPr lang="en-US" dirty="0"/>
          </a:p>
        </p:txBody>
      </p:sp>
      <p:sp>
        <p:nvSpPr>
          <p:cNvPr id="3" name="Text Placeholder 2"/>
          <p:cNvSpPr>
            <a:spLocks noGrp="1"/>
          </p:cNvSpPr>
          <p:nvPr>
            <p:ph type="body" idx="1"/>
          </p:nvPr>
        </p:nvSpPr>
        <p:spPr>
          <a:xfrm>
            <a:off x="486103" y="1309973"/>
            <a:ext cx="8229600" cy="4967573"/>
          </a:xfrm>
        </p:spPr>
        <p:txBody>
          <a:bodyPr/>
          <a:lstStyle/>
          <a:p>
            <a:pPr marL="0" indent="0">
              <a:spcBef>
                <a:spcPts val="600"/>
              </a:spcBef>
              <a:buNone/>
            </a:pPr>
            <a:r>
              <a:rPr lang="en-US" sz="6000" dirty="0" smtClean="0">
                <a:solidFill>
                  <a:srgbClr val="FF0000"/>
                </a:solidFill>
              </a:rPr>
              <a:t>+</a:t>
            </a:r>
            <a:r>
              <a:rPr lang="en-US" sz="4000" dirty="0" smtClean="0"/>
              <a:t>   new information</a:t>
            </a:r>
            <a:endParaRPr lang="en-US" sz="4000" dirty="0"/>
          </a:p>
          <a:p>
            <a:pPr marL="0" indent="0">
              <a:spcBef>
                <a:spcPts val="600"/>
              </a:spcBef>
              <a:buNone/>
            </a:pPr>
            <a:r>
              <a:rPr lang="en-US" sz="6000" dirty="0" smtClean="0">
                <a:solidFill>
                  <a:srgbClr val="FF0000"/>
                </a:solidFill>
              </a:rPr>
              <a:t>!</a:t>
            </a:r>
            <a:r>
              <a:rPr lang="en-US" sz="4000" dirty="0" smtClean="0"/>
              <a:t>    important</a:t>
            </a:r>
          </a:p>
          <a:p>
            <a:pPr marL="0" indent="0">
              <a:spcBef>
                <a:spcPts val="600"/>
              </a:spcBef>
              <a:buNone/>
            </a:pPr>
            <a:r>
              <a:rPr lang="en-US" sz="6000" dirty="0" smtClean="0">
                <a:solidFill>
                  <a:srgbClr val="FF0000"/>
                </a:solidFill>
              </a:rPr>
              <a:t>= </a:t>
            </a:r>
            <a:r>
              <a:rPr lang="en-US" sz="4000" dirty="0" smtClean="0"/>
              <a:t>  confirms what we thought</a:t>
            </a:r>
          </a:p>
          <a:p>
            <a:pPr marL="0" indent="0">
              <a:spcBef>
                <a:spcPts val="600"/>
              </a:spcBef>
              <a:buNone/>
            </a:pPr>
            <a:r>
              <a:rPr lang="en-US" sz="6000" dirty="0" smtClean="0">
                <a:solidFill>
                  <a:srgbClr val="FF0000"/>
                </a:solidFill>
              </a:rPr>
              <a:t>X</a:t>
            </a:r>
            <a:r>
              <a:rPr lang="en-US" sz="4000" dirty="0" smtClean="0"/>
              <a:t>   I think differently</a:t>
            </a:r>
          </a:p>
          <a:p>
            <a:pPr marL="0" indent="0">
              <a:spcBef>
                <a:spcPts val="600"/>
              </a:spcBef>
              <a:buNone/>
            </a:pPr>
            <a:r>
              <a:rPr lang="en-US" sz="6000" dirty="0" smtClean="0">
                <a:solidFill>
                  <a:srgbClr val="FF0000"/>
                </a:solidFill>
              </a:rPr>
              <a:t>? </a:t>
            </a:r>
            <a:r>
              <a:rPr lang="en-US" sz="4000" dirty="0" smtClean="0"/>
              <a:t>  I don’t understand</a:t>
            </a:r>
            <a:endParaRPr lang="en-US" sz="4000" dirty="0"/>
          </a:p>
        </p:txBody>
      </p:sp>
      <p:pic>
        <p:nvPicPr>
          <p:cNvPr id="4" name="Shape 49"/>
          <p:cNvPicPr preferRelativeResize="0"/>
          <p:nvPr/>
        </p:nvPicPr>
        <p:blipFill>
          <a:blip r:embed="rId2" cstate="print"/>
          <a:stretch>
            <a:fillRect/>
          </a:stretch>
        </p:blipFill>
        <p:spPr>
          <a:xfrm>
            <a:off x="7403621" y="6096000"/>
            <a:ext cx="1740379" cy="762000"/>
          </a:xfrm>
          <a:prstGeom prst="rect">
            <a:avLst/>
          </a:prstGeom>
        </p:spPr>
      </p:pic>
    </p:spTree>
    <p:extLst>
      <p:ext uri="{BB962C8B-B14F-4D97-AF65-F5344CB8AC3E}">
        <p14:creationId xmlns:p14="http://schemas.microsoft.com/office/powerpoint/2010/main" val="7004723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Breakouts Explained</a:t>
            </a:r>
            <a:endParaRPr lang="en-US" dirty="0"/>
          </a:p>
        </p:txBody>
      </p:sp>
      <p:sp>
        <p:nvSpPr>
          <p:cNvPr id="3" name="Content Placeholder 2"/>
          <p:cNvSpPr>
            <a:spLocks noGrp="1"/>
          </p:cNvSpPr>
          <p:nvPr>
            <p:ph sz="half" idx="1"/>
          </p:nvPr>
        </p:nvSpPr>
        <p:spPr/>
        <p:txBody>
          <a:bodyPr/>
          <a:lstStyle/>
          <a:p>
            <a:pPr marL="0" indent="0" algn="ctr">
              <a:buNone/>
            </a:pPr>
            <a:r>
              <a:rPr lang="en-US" dirty="0" smtClean="0"/>
              <a:t>Genre and Structure</a:t>
            </a:r>
            <a:endParaRPr lang="en-US" dirty="0"/>
          </a:p>
        </p:txBody>
      </p:sp>
      <p:sp>
        <p:nvSpPr>
          <p:cNvPr id="4" name="Content Placeholder 3"/>
          <p:cNvSpPr>
            <a:spLocks noGrp="1"/>
          </p:cNvSpPr>
          <p:nvPr>
            <p:ph sz="half" idx="2"/>
          </p:nvPr>
        </p:nvSpPr>
        <p:spPr/>
        <p:txBody>
          <a:bodyPr/>
          <a:lstStyle/>
          <a:p>
            <a:pPr marL="0" indent="0" algn="ctr">
              <a:buNone/>
            </a:pPr>
            <a:r>
              <a:rPr lang="en-US" dirty="0" smtClean="0"/>
              <a:t>Writing Through the Day</a:t>
            </a:r>
          </a:p>
          <a:p>
            <a:pPr marL="0" indent="0" algn="ctr">
              <a:buNone/>
            </a:pPr>
            <a:endParaRPr lang="en-US" dirty="0"/>
          </a:p>
        </p:txBody>
      </p:sp>
      <p:pic>
        <p:nvPicPr>
          <p:cNvPr id="5" name="Picture 4"/>
          <p:cNvPicPr>
            <a:picLocks noChangeAspect="1"/>
          </p:cNvPicPr>
          <p:nvPr/>
        </p:nvPicPr>
        <p:blipFill>
          <a:blip r:embed="rId2" cstate="print"/>
          <a:stretch>
            <a:fillRect/>
          </a:stretch>
        </p:blipFill>
        <p:spPr>
          <a:xfrm>
            <a:off x="5524500" y="2667000"/>
            <a:ext cx="2286000" cy="1524000"/>
          </a:xfrm>
          <a:prstGeom prst="rect">
            <a:avLst/>
          </a:prstGeom>
        </p:spPr>
      </p:pic>
      <p:pic>
        <p:nvPicPr>
          <p:cNvPr id="1026" name="Picture 2" descr="https://encrypted-tbn0.gstatic.com/images?q=tbn:ANd9GcTANjdIxQnJgX6NAB1Wtf4NdyYwo1zBOiALYt-bMGJAai3juKiNwsWK-Yk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43000" y="2668369"/>
            <a:ext cx="2867025" cy="15906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8460880"/>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457200" y="205978"/>
            <a:ext cx="8229600" cy="857249"/>
          </a:xfrm>
          <a:prstGeom prst="rect">
            <a:avLst/>
          </a:prstGeom>
        </p:spPr>
        <p:txBody>
          <a:bodyPr lIns="91425" tIns="91425" rIns="91425" bIns="91425" anchor="b" anchorCtr="0">
            <a:noAutofit/>
          </a:bodyPr>
          <a:lstStyle/>
          <a:p>
            <a:pPr>
              <a:buNone/>
            </a:pPr>
            <a:r>
              <a:rPr lang="en"/>
              <a:t>Freewriting</a:t>
            </a:r>
          </a:p>
        </p:txBody>
      </p:sp>
      <p:sp>
        <p:nvSpPr>
          <p:cNvPr id="48" name="Shape 48"/>
          <p:cNvSpPr txBox="1">
            <a:spLocks noGrp="1"/>
          </p:cNvSpPr>
          <p:nvPr>
            <p:ph type="body" idx="1"/>
          </p:nvPr>
        </p:nvSpPr>
        <p:spPr>
          <a:xfrm>
            <a:off x="457200" y="1200149"/>
            <a:ext cx="8229600" cy="3725680"/>
          </a:xfrm>
          <a:prstGeom prst="rect">
            <a:avLst/>
          </a:prstGeom>
        </p:spPr>
        <p:txBody>
          <a:bodyPr lIns="91425" tIns="91425" rIns="91425" bIns="91425" anchor="t" anchorCtr="0">
            <a:noAutofit/>
          </a:bodyPr>
          <a:lstStyle/>
          <a:p>
            <a:pPr algn="ctr">
              <a:buNone/>
            </a:pPr>
            <a:r>
              <a:rPr lang="en" sz="3600" dirty="0"/>
              <a:t>What are your thoughts on the five paragraph essay? </a:t>
            </a:r>
            <a:endParaRPr lang="en" sz="3600" dirty="0" smtClean="0"/>
          </a:p>
          <a:p>
            <a:pPr algn="ctr">
              <a:buNone/>
            </a:pPr>
            <a:r>
              <a:rPr lang="en" sz="3600" dirty="0" smtClean="0"/>
              <a:t>What </a:t>
            </a:r>
            <a:r>
              <a:rPr lang="en" sz="3600" dirty="0"/>
              <a:t>do you see as the benefits? Limitations?</a:t>
            </a:r>
          </a:p>
        </p:txBody>
      </p:sp>
      <p:pic>
        <p:nvPicPr>
          <p:cNvPr id="49" name="Shape 49"/>
          <p:cNvPicPr preferRelativeResize="0"/>
          <p:nvPr/>
        </p:nvPicPr>
        <p:blipFill>
          <a:blip r:embed="rId3" cstate="print"/>
          <a:stretch>
            <a:fillRect/>
          </a:stretch>
        </p:blipFill>
        <p:spPr>
          <a:xfrm>
            <a:off x="7403621" y="6096000"/>
            <a:ext cx="1740379" cy="762000"/>
          </a:xfrm>
          <a:prstGeom prst="rect">
            <a:avLst/>
          </a:prstGeom>
        </p:spPr>
      </p:pic>
      <p:pic>
        <p:nvPicPr>
          <p:cNvPr id="5" name="Picture 4" descr="woman-thinking_thumb[1].jpg"/>
          <p:cNvPicPr>
            <a:picLocks noChangeAspect="1"/>
          </p:cNvPicPr>
          <p:nvPr/>
        </p:nvPicPr>
        <p:blipFill>
          <a:blip r:embed="rId4" cstate="print"/>
          <a:stretch>
            <a:fillRect/>
          </a:stretch>
        </p:blipFill>
        <p:spPr>
          <a:xfrm>
            <a:off x="2743200" y="3886200"/>
            <a:ext cx="3778251" cy="2833688"/>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title"/>
          </p:nvPr>
        </p:nvSpPr>
        <p:spPr>
          <a:xfrm>
            <a:off x="457200" y="205978"/>
            <a:ext cx="8229600" cy="857249"/>
          </a:xfrm>
          <a:prstGeom prst="rect">
            <a:avLst/>
          </a:prstGeom>
        </p:spPr>
        <p:txBody>
          <a:bodyPr lIns="91425" tIns="91425" rIns="91425" bIns="91425" anchor="b" anchorCtr="0">
            <a:noAutofit/>
          </a:bodyPr>
          <a:lstStyle/>
          <a:p>
            <a:pPr>
              <a:buNone/>
            </a:pPr>
            <a:r>
              <a:rPr lang="en" sz="4100" dirty="0"/>
              <a:t>Flaws of 5 Paragraph Essay</a:t>
            </a:r>
          </a:p>
        </p:txBody>
      </p:sp>
      <p:sp>
        <p:nvSpPr>
          <p:cNvPr id="55" name="Shape 55"/>
          <p:cNvSpPr txBox="1">
            <a:spLocks noGrp="1"/>
          </p:cNvSpPr>
          <p:nvPr>
            <p:ph type="body" idx="1"/>
          </p:nvPr>
        </p:nvSpPr>
        <p:spPr>
          <a:xfrm>
            <a:off x="457200" y="1200149"/>
            <a:ext cx="8229600" cy="3725680"/>
          </a:xfrm>
          <a:prstGeom prst="rect">
            <a:avLst/>
          </a:prstGeom>
        </p:spPr>
        <p:txBody>
          <a:bodyPr lIns="91425" tIns="91425" rIns="91425" bIns="91425" anchor="t" anchorCtr="0">
            <a:noAutofit/>
          </a:bodyPr>
          <a:lstStyle/>
          <a:p>
            <a:pPr marL="457200" lvl="0" indent="-381000" rtl="0">
              <a:buClr>
                <a:schemeClr val="dk1"/>
              </a:buClr>
              <a:buSzPct val="166666"/>
              <a:buFont typeface="Arial"/>
              <a:buChar char="•"/>
            </a:pPr>
            <a:r>
              <a:rPr lang="en" sz="2400" dirty="0"/>
              <a:t>Students try to make evidence fit idea, rather than trying to discover what the evidence tells them.</a:t>
            </a:r>
          </a:p>
          <a:p>
            <a:pPr marL="457200" lvl="0" indent="-381000" rtl="0">
              <a:buClr>
                <a:schemeClr val="dk1"/>
              </a:buClr>
              <a:buSzPct val="166666"/>
              <a:buFont typeface="Arial"/>
              <a:buChar char="•"/>
            </a:pPr>
            <a:r>
              <a:rPr lang="en" sz="2400" dirty="0"/>
              <a:t>Thesis statements are weak, crafted to include 3 points.</a:t>
            </a:r>
          </a:p>
          <a:p>
            <a:pPr marL="457200" lvl="0" indent="-381000" rtl="0">
              <a:buClr>
                <a:schemeClr val="dk1"/>
              </a:buClr>
              <a:buSzPct val="166666"/>
              <a:buFont typeface="Arial"/>
              <a:buChar char="•"/>
            </a:pPr>
            <a:r>
              <a:rPr lang="en" sz="2400" dirty="0"/>
              <a:t>Students organize facts from text rather than explore their own response to text.</a:t>
            </a:r>
          </a:p>
          <a:p>
            <a:pPr marL="457200" lvl="0" indent="-381000" rtl="0">
              <a:buClr>
                <a:schemeClr val="dk1"/>
              </a:buClr>
              <a:buSzPct val="166666"/>
              <a:buFont typeface="Arial"/>
              <a:buChar char="•"/>
            </a:pPr>
            <a:r>
              <a:rPr lang="en" sz="2400" dirty="0"/>
              <a:t>Essays end with bland conclusions.</a:t>
            </a:r>
          </a:p>
          <a:p>
            <a:pPr marL="457200" lvl="0" indent="-381000" rtl="0">
              <a:buClr>
                <a:schemeClr val="dk1"/>
              </a:buClr>
              <a:buSzPct val="166666"/>
              <a:buFont typeface="Arial"/>
              <a:buChar char="•"/>
            </a:pPr>
            <a:r>
              <a:rPr lang="en" sz="2400" dirty="0"/>
              <a:t>Teachers, directly or indirectly, guide students to write in a tidy, easy-to-grade structure.</a:t>
            </a:r>
          </a:p>
          <a:p>
            <a:endParaRPr lang="en" sz="2400" dirty="0"/>
          </a:p>
          <a:p>
            <a:pPr lvl="0" rtl="0">
              <a:buNone/>
            </a:pPr>
            <a:r>
              <a:rPr lang="en" sz="2400" dirty="0"/>
              <a:t>Campbell, Kimberly and Kristi Latimer. </a:t>
            </a:r>
            <a:r>
              <a:rPr lang="en" sz="2400" i="1" dirty="0"/>
              <a:t>Beyond the Five-Paragraph Essay.</a:t>
            </a:r>
          </a:p>
          <a:p>
            <a:endParaRPr lang="en" sz="1800" i="1" dirty="0"/>
          </a:p>
          <a:p>
            <a:endParaRPr lang="en" sz="1800" i="1" dirty="0"/>
          </a:p>
        </p:txBody>
      </p:sp>
      <p:pic>
        <p:nvPicPr>
          <p:cNvPr id="56" name="Shape 56"/>
          <p:cNvPicPr preferRelativeResize="0"/>
          <p:nvPr/>
        </p:nvPicPr>
        <p:blipFill>
          <a:blip r:embed="rId3" cstate="print"/>
          <a:stretch>
            <a:fillRect/>
          </a:stretch>
        </p:blipFill>
        <p:spPr>
          <a:xfrm>
            <a:off x="6823493" y="5838301"/>
            <a:ext cx="1740379" cy="10197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
                                            <p:txEl>
                                              <p:pRg st="0" end="0"/>
                                            </p:txEl>
                                          </p:spTgt>
                                        </p:tgtEl>
                                        <p:attrNameLst>
                                          <p:attrName>style.visibility</p:attrName>
                                        </p:attrNameLst>
                                      </p:cBhvr>
                                      <p:to>
                                        <p:strVal val="visible"/>
                                      </p:to>
                                    </p:set>
                                    <p:animEffect transition="in" filter="fade">
                                      <p:cBhvr>
                                        <p:cTn id="7" dur="1000"/>
                                        <p:tgtEl>
                                          <p:spTgt spid="5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5">
                                            <p:txEl>
                                              <p:pRg st="1" end="1"/>
                                            </p:txEl>
                                          </p:spTgt>
                                        </p:tgtEl>
                                        <p:attrNameLst>
                                          <p:attrName>style.visibility</p:attrName>
                                        </p:attrNameLst>
                                      </p:cBhvr>
                                      <p:to>
                                        <p:strVal val="visible"/>
                                      </p:to>
                                    </p:set>
                                    <p:animEffect transition="in" filter="fade">
                                      <p:cBhvr>
                                        <p:cTn id="12" dur="1000"/>
                                        <p:tgtEl>
                                          <p:spTgt spid="5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5">
                                            <p:txEl>
                                              <p:pRg st="2" end="2"/>
                                            </p:txEl>
                                          </p:spTgt>
                                        </p:tgtEl>
                                        <p:attrNameLst>
                                          <p:attrName>style.visibility</p:attrName>
                                        </p:attrNameLst>
                                      </p:cBhvr>
                                      <p:to>
                                        <p:strVal val="visible"/>
                                      </p:to>
                                    </p:set>
                                    <p:animEffect transition="in" filter="fade">
                                      <p:cBhvr>
                                        <p:cTn id="17" dur="1000"/>
                                        <p:tgtEl>
                                          <p:spTgt spid="5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5">
                                            <p:txEl>
                                              <p:pRg st="3" end="3"/>
                                            </p:txEl>
                                          </p:spTgt>
                                        </p:tgtEl>
                                        <p:attrNameLst>
                                          <p:attrName>style.visibility</p:attrName>
                                        </p:attrNameLst>
                                      </p:cBhvr>
                                      <p:to>
                                        <p:strVal val="visible"/>
                                      </p:to>
                                    </p:set>
                                    <p:animEffect transition="in" filter="fade">
                                      <p:cBhvr>
                                        <p:cTn id="22" dur="1000"/>
                                        <p:tgtEl>
                                          <p:spTgt spid="5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5">
                                            <p:txEl>
                                              <p:pRg st="4" end="4"/>
                                            </p:txEl>
                                          </p:spTgt>
                                        </p:tgtEl>
                                        <p:attrNameLst>
                                          <p:attrName>style.visibility</p:attrName>
                                        </p:attrNameLst>
                                      </p:cBhvr>
                                      <p:to>
                                        <p:strVal val="visible"/>
                                      </p:to>
                                    </p:set>
                                    <p:animEffect transition="in" filter="fade">
                                      <p:cBhvr>
                                        <p:cTn id="27" dur="1000"/>
                                        <p:tgtEl>
                                          <p:spTgt spid="5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5">
                                            <p:txEl>
                                              <p:pRg st="6" end="6"/>
                                            </p:txEl>
                                          </p:spTgt>
                                        </p:tgtEl>
                                        <p:attrNameLst>
                                          <p:attrName>style.visibility</p:attrName>
                                        </p:attrNameLst>
                                      </p:cBhvr>
                                      <p:to>
                                        <p:strVal val="visible"/>
                                      </p:to>
                                    </p:set>
                                    <p:animEffect transition="in" filter="fade">
                                      <p:cBhvr>
                                        <p:cTn id="32" dur="1000"/>
                                        <p:tgtEl>
                                          <p:spTgt spid="5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Shape 61"/>
          <p:cNvSpPr txBox="1">
            <a:spLocks noGrp="1"/>
          </p:cNvSpPr>
          <p:nvPr>
            <p:ph type="title"/>
          </p:nvPr>
        </p:nvSpPr>
        <p:spPr>
          <a:xfrm>
            <a:off x="457200" y="205978"/>
            <a:ext cx="8229600" cy="857249"/>
          </a:xfrm>
          <a:prstGeom prst="rect">
            <a:avLst/>
          </a:prstGeom>
        </p:spPr>
        <p:txBody>
          <a:bodyPr lIns="91425" tIns="91425" rIns="91425" bIns="91425" anchor="b" anchorCtr="0">
            <a:noAutofit/>
          </a:bodyPr>
          <a:lstStyle/>
          <a:p>
            <a:endParaRPr dirty="0"/>
          </a:p>
        </p:txBody>
      </p:sp>
      <p:sp>
        <p:nvSpPr>
          <p:cNvPr id="62" name="Shape 62"/>
          <p:cNvSpPr txBox="1">
            <a:spLocks noGrp="1"/>
          </p:cNvSpPr>
          <p:nvPr>
            <p:ph type="body" idx="1"/>
          </p:nvPr>
        </p:nvSpPr>
        <p:spPr>
          <a:xfrm>
            <a:off x="457200" y="1200149"/>
            <a:ext cx="8229600" cy="3725680"/>
          </a:xfrm>
          <a:prstGeom prst="rect">
            <a:avLst/>
          </a:prstGeom>
        </p:spPr>
        <p:txBody>
          <a:bodyPr lIns="91425" tIns="91425" rIns="91425" bIns="91425" anchor="t" anchorCtr="0">
            <a:noAutofit/>
          </a:bodyPr>
          <a:lstStyle/>
          <a:p>
            <a:pPr lvl="0" rtl="0">
              <a:buNone/>
            </a:pPr>
            <a:r>
              <a:rPr lang="en" sz="3600"/>
              <a:t>“A student’s thought process should determine the form, and not the other way around.”</a:t>
            </a:r>
          </a:p>
          <a:p>
            <a:pPr lvl="0" algn="ctr" rtl="0">
              <a:buNone/>
            </a:pPr>
            <a:r>
              <a:rPr lang="en" sz="1800"/>
              <a:t>                               </a:t>
            </a:r>
            <a:r>
              <a:rPr lang="en" sz="2400"/>
              <a:t>       Campbell and Latimer   </a:t>
            </a:r>
            <a:r>
              <a:rPr lang="en" sz="1800"/>
              <a:t>   </a:t>
            </a:r>
          </a:p>
        </p:txBody>
      </p:sp>
      <p:pic>
        <p:nvPicPr>
          <p:cNvPr id="63" name="Shape 63"/>
          <p:cNvPicPr preferRelativeResize="0"/>
          <p:nvPr/>
        </p:nvPicPr>
        <p:blipFill>
          <a:blip r:embed="rId3" cstate="print"/>
          <a:stretch>
            <a:fillRect/>
          </a:stretch>
        </p:blipFill>
        <p:spPr>
          <a:xfrm>
            <a:off x="6823493" y="5838301"/>
            <a:ext cx="1740379" cy="10197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Shape 68"/>
          <p:cNvSpPr txBox="1">
            <a:spLocks noGrp="1"/>
          </p:cNvSpPr>
          <p:nvPr>
            <p:ph type="title"/>
          </p:nvPr>
        </p:nvSpPr>
        <p:spPr>
          <a:xfrm>
            <a:off x="457200" y="274637"/>
            <a:ext cx="8229600" cy="1143200"/>
          </a:xfrm>
          <a:prstGeom prst="rect">
            <a:avLst/>
          </a:prstGeom>
        </p:spPr>
        <p:txBody>
          <a:bodyPr lIns="91425" tIns="91425" rIns="91425" bIns="91425" anchor="b" anchorCtr="0">
            <a:noAutofit/>
          </a:bodyPr>
          <a:lstStyle/>
          <a:p>
            <a:pPr>
              <a:buNone/>
            </a:pPr>
            <a:r>
              <a:rPr lang="en"/>
              <a:t>Examine Student Work</a:t>
            </a:r>
          </a:p>
        </p:txBody>
      </p:sp>
      <p:sp>
        <p:nvSpPr>
          <p:cNvPr id="69" name="Shape 69"/>
          <p:cNvSpPr txBox="1">
            <a:spLocks noGrp="1"/>
          </p:cNvSpPr>
          <p:nvPr>
            <p:ph type="body" idx="1"/>
          </p:nvPr>
        </p:nvSpPr>
        <p:spPr>
          <a:xfrm>
            <a:off x="457200" y="1600201"/>
            <a:ext cx="8229600" cy="4967599"/>
          </a:xfrm>
          <a:prstGeom prst="rect">
            <a:avLst/>
          </a:prstGeom>
        </p:spPr>
        <p:txBody>
          <a:bodyPr lIns="91425" tIns="91425" rIns="91425" bIns="91425" anchor="t" anchorCtr="0">
            <a:noAutofit/>
          </a:bodyPr>
          <a:lstStyle/>
          <a:p>
            <a:pPr lvl="0" rtl="0">
              <a:buNone/>
            </a:pPr>
            <a:r>
              <a:rPr lang="en"/>
              <a:t>Do you see evidence of structure?</a:t>
            </a:r>
          </a:p>
          <a:p>
            <a:pPr lvl="0" rtl="0">
              <a:buNone/>
            </a:pPr>
            <a:r>
              <a:rPr lang="en"/>
              <a:t>Is there evidence of thinking?</a:t>
            </a:r>
          </a:p>
          <a:p>
            <a:pPr lvl="0" rtl="0">
              <a:buNone/>
            </a:pPr>
            <a:r>
              <a:rPr lang="en"/>
              <a:t>Do the students seem invested in the topic?</a:t>
            </a:r>
          </a:p>
          <a:p>
            <a:pPr lvl="0" rtl="0">
              <a:buNone/>
            </a:pPr>
            <a:r>
              <a:rPr lang="en"/>
              <a:t>Do these essays feel formulaic?</a:t>
            </a:r>
          </a:p>
          <a:p>
            <a:pPr>
              <a:buNone/>
            </a:pPr>
            <a:r>
              <a:rPr lang="en"/>
              <a:t> </a:t>
            </a:r>
          </a:p>
        </p:txBody>
      </p:sp>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Genre, Structure, and Formula</a:t>
            </a:r>
            <a:endParaRPr lang="en-US" dirty="0"/>
          </a:p>
        </p:txBody>
      </p:sp>
      <p:sp>
        <p:nvSpPr>
          <p:cNvPr id="3" name="Text Placeholder 2"/>
          <p:cNvSpPr>
            <a:spLocks noGrp="1"/>
          </p:cNvSpPr>
          <p:nvPr>
            <p:ph type="body" idx="1"/>
          </p:nvPr>
        </p:nvSpPr>
        <p:spPr/>
        <p:txBody>
          <a:bodyPr/>
          <a:lstStyle/>
          <a:p>
            <a:r>
              <a:rPr lang="en-US" dirty="0" smtClean="0"/>
              <a:t>Genre: </a:t>
            </a:r>
          </a:p>
          <a:p>
            <a:r>
              <a:rPr lang="en-US" dirty="0"/>
              <a:t>	</a:t>
            </a:r>
            <a:r>
              <a:rPr lang="en-US" dirty="0" smtClean="0"/>
              <a:t>1. A text type, a kind of writing</a:t>
            </a:r>
          </a:p>
          <a:p>
            <a:r>
              <a:rPr lang="en-US" dirty="0"/>
              <a:t>	</a:t>
            </a:r>
            <a:r>
              <a:rPr lang="en-US" dirty="0" smtClean="0"/>
              <a:t>2. A kind of cultural knowledge; evolved to serve particular purposes, by and for particular groups of people</a:t>
            </a:r>
          </a:p>
          <a:p>
            <a:endParaRPr lang="en-US" dirty="0" smtClean="0"/>
          </a:p>
          <a:p>
            <a:r>
              <a:rPr lang="en-US" sz="1200" dirty="0" smtClean="0"/>
              <a:t>Modified from: </a:t>
            </a:r>
            <a:r>
              <a:rPr lang="en-US" sz="1200" dirty="0"/>
              <a:t>Bawarshi, A. S., &amp; Reiff, M. J. (2010). </a:t>
            </a:r>
            <a:r>
              <a:rPr lang="en-US" sz="1200" i="1" dirty="0"/>
              <a:t>Genre: An introduction to history, theory, research, and pedagogy</a:t>
            </a:r>
            <a:r>
              <a:rPr lang="en-US" sz="1200" dirty="0"/>
              <a:t>. Fort Collins, CO: The WAC Clearinghouse and Parlor Press.</a:t>
            </a:r>
          </a:p>
          <a:p>
            <a:endParaRPr lang="en-US" sz="1600" dirty="0"/>
          </a:p>
        </p:txBody>
      </p:sp>
    </p:spTree>
    <p:extLst>
      <p:ext uri="{BB962C8B-B14F-4D97-AF65-F5344CB8AC3E}">
        <p14:creationId xmlns:p14="http://schemas.microsoft.com/office/powerpoint/2010/main" val="395978511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Theory of Genre</a:t>
            </a:r>
            <a:endParaRPr lang="en-US" dirty="0"/>
          </a:p>
        </p:txBody>
      </p:sp>
      <p:sp>
        <p:nvSpPr>
          <p:cNvPr id="3" name="Text Placeholder 2"/>
          <p:cNvSpPr>
            <a:spLocks noGrp="1"/>
          </p:cNvSpPr>
          <p:nvPr>
            <p:ph type="body" idx="1"/>
          </p:nvPr>
        </p:nvSpPr>
        <p:spPr/>
        <p:txBody>
          <a:bodyPr/>
          <a:lstStyle/>
          <a:p>
            <a:r>
              <a:rPr lang="en-US" dirty="0" smtClean="0"/>
              <a:t>Reflect particular values, perspectives</a:t>
            </a:r>
          </a:p>
          <a:p>
            <a:endParaRPr lang="en-US" dirty="0"/>
          </a:p>
          <a:p>
            <a:r>
              <a:rPr lang="en-US" dirty="0" smtClean="0"/>
              <a:t>Learning to write in various genres helps you learn these values, perspectives</a:t>
            </a:r>
          </a:p>
          <a:p>
            <a:endParaRPr lang="en-US" dirty="0"/>
          </a:p>
          <a:p>
            <a:r>
              <a:rPr lang="en-US" dirty="0" smtClean="0"/>
              <a:t>The </a:t>
            </a:r>
            <a:r>
              <a:rPr lang="en-US" i="1" dirty="0" smtClean="0"/>
              <a:t>structure</a:t>
            </a:r>
            <a:r>
              <a:rPr lang="en-US" dirty="0" smtClean="0"/>
              <a:t> of the genre reflects the </a:t>
            </a:r>
            <a:r>
              <a:rPr lang="en-US" i="1" dirty="0" smtClean="0"/>
              <a:t>purpose</a:t>
            </a:r>
            <a:endParaRPr lang="en-US" dirty="0"/>
          </a:p>
        </p:txBody>
      </p:sp>
    </p:spTree>
    <p:extLst>
      <p:ext uri="{BB962C8B-B14F-4D97-AF65-F5344CB8AC3E}">
        <p14:creationId xmlns:p14="http://schemas.microsoft.com/office/powerpoint/2010/main" val="607394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lstStyle/>
          <a:p>
            <a:r>
              <a:rPr lang="en-US" sz="3200" dirty="0" smtClean="0"/>
              <a:t>Genre (and Structure) versus Formula</a:t>
            </a:r>
            <a:endParaRPr lang="en-US" sz="3200" dirty="0"/>
          </a:p>
        </p:txBody>
      </p:sp>
      <p:sp>
        <p:nvSpPr>
          <p:cNvPr id="3" name="Text Placeholder 2"/>
          <p:cNvSpPr>
            <a:spLocks noGrp="1"/>
          </p:cNvSpPr>
          <p:nvPr>
            <p:ph type="body" idx="1"/>
          </p:nvPr>
        </p:nvSpPr>
        <p:spPr>
          <a:xfrm>
            <a:off x="457200" y="1295400"/>
            <a:ext cx="8229600" cy="4967573"/>
          </a:xfrm>
        </p:spPr>
        <p:txBody>
          <a:bodyPr/>
          <a:lstStyle/>
          <a:p>
            <a:r>
              <a:rPr lang="en-US" dirty="0" smtClean="0"/>
              <a:t>Genres: </a:t>
            </a:r>
            <a:endParaRPr lang="en-US" dirty="0"/>
          </a:p>
          <a:p>
            <a:pPr marL="1047750" lvl="1" indent="-457200">
              <a:buFont typeface="Arial" panose="020B0604020202020204" pitchFamily="34" charset="0"/>
              <a:buChar char="•"/>
            </a:pPr>
            <a:r>
              <a:rPr lang="en-US" dirty="0"/>
              <a:t>Structures are </a:t>
            </a:r>
            <a:r>
              <a:rPr lang="en-US" dirty="0" smtClean="0"/>
              <a:t>flexible, serve the purpose of the genre</a:t>
            </a:r>
          </a:p>
          <a:p>
            <a:pPr marL="1047750" lvl="1" indent="-457200">
              <a:buFont typeface="Arial" panose="020B0604020202020204" pitchFamily="34" charset="0"/>
              <a:buChar char="•"/>
            </a:pPr>
            <a:r>
              <a:rPr lang="en-US" dirty="0" smtClean="0"/>
              <a:t>Structures </a:t>
            </a:r>
            <a:r>
              <a:rPr lang="en-US" i="1" dirty="0" smtClean="0"/>
              <a:t>help</a:t>
            </a:r>
            <a:r>
              <a:rPr lang="en-US" dirty="0" smtClean="0"/>
              <a:t> the writer think</a:t>
            </a:r>
            <a:endParaRPr lang="en-US" dirty="0"/>
          </a:p>
          <a:p>
            <a:pPr marL="1047750" lvl="1" indent="-457200">
              <a:buFont typeface="Arial" panose="020B0604020202020204" pitchFamily="34" charset="0"/>
              <a:buChar char="•"/>
            </a:pPr>
            <a:r>
              <a:rPr lang="en-US" dirty="0"/>
              <a:t>Writing can be in mixed genres (e.g., creative non-fiction</a:t>
            </a:r>
            <a:r>
              <a:rPr lang="en-US" dirty="0" smtClean="0"/>
              <a:t>)</a:t>
            </a:r>
          </a:p>
          <a:p>
            <a:r>
              <a:rPr lang="en-US" dirty="0" smtClean="0"/>
              <a:t>Formulas:</a:t>
            </a:r>
          </a:p>
          <a:p>
            <a:pPr marL="1047750" lvl="1" indent="-457200">
              <a:buFont typeface="Arial" panose="020B0604020202020204" pitchFamily="34" charset="0"/>
              <a:buChar char="•"/>
            </a:pPr>
            <a:r>
              <a:rPr lang="en-US" dirty="0" smtClean="0"/>
              <a:t>Inflexible structure</a:t>
            </a:r>
          </a:p>
          <a:p>
            <a:pPr marL="1047750" lvl="1" indent="-457200">
              <a:buFont typeface="Arial" panose="020B0604020202020204" pitchFamily="34" charset="0"/>
              <a:buChar char="•"/>
            </a:pPr>
            <a:r>
              <a:rPr lang="en-US" dirty="0" smtClean="0"/>
              <a:t>Structure </a:t>
            </a:r>
            <a:r>
              <a:rPr lang="en-US" i="1" dirty="0" smtClean="0"/>
              <a:t>can inhibit </a:t>
            </a:r>
            <a:r>
              <a:rPr lang="en-US" dirty="0" smtClean="0"/>
              <a:t>thinking</a:t>
            </a:r>
          </a:p>
          <a:p>
            <a:pPr marL="1047750" lvl="1" indent="-457200">
              <a:buFont typeface="Arial" panose="020B0604020202020204" pitchFamily="34" charset="0"/>
              <a:buChar char="•"/>
            </a:pPr>
            <a:endParaRPr lang="en-US" dirty="0" smtClean="0"/>
          </a:p>
          <a:p>
            <a:pPr marL="1047750" lvl="1" indent="-457200">
              <a:buFont typeface="Arial" panose="020B0604020202020204" pitchFamily="34" charset="0"/>
              <a:buChar char="•"/>
            </a:pPr>
            <a:endParaRPr lang="en-US" dirty="0" smtClean="0"/>
          </a:p>
        </p:txBody>
      </p:sp>
    </p:spTree>
    <p:extLst>
      <p:ext uri="{BB962C8B-B14F-4D97-AF65-F5344CB8AC3E}">
        <p14:creationId xmlns:p14="http://schemas.microsoft.com/office/powerpoint/2010/main" val="37660823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dirty="0" smtClean="0"/>
              <a:t>Welcome Back!</a:t>
            </a:r>
            <a:br>
              <a:rPr lang="en-US" dirty="0" smtClean="0"/>
            </a:br>
            <a:r>
              <a:rPr lang="en-US" dirty="0" smtClean="0"/>
              <a:t>New Teams, New Ideas</a:t>
            </a:r>
          </a:p>
        </p:txBody>
      </p:sp>
      <p:sp>
        <p:nvSpPr>
          <p:cNvPr id="3" name="Content Placeholder 2"/>
          <p:cNvSpPr>
            <a:spLocks noGrp="1"/>
          </p:cNvSpPr>
          <p:nvPr>
            <p:ph idx="1"/>
          </p:nvPr>
        </p:nvSpPr>
        <p:spPr/>
        <p:txBody>
          <a:bodyPr rtlCol="0">
            <a:normAutofit/>
          </a:bodyPr>
          <a:lstStyle/>
          <a:p>
            <a:pPr marL="0" fontAlgn="auto">
              <a:spcBef>
                <a:spcPts val="0"/>
              </a:spcBef>
              <a:spcAft>
                <a:spcPts val="0"/>
              </a:spcAft>
              <a:buFont typeface="Arial" pitchFamily="34" charset="0"/>
              <a:buChar char="•"/>
              <a:defRPr/>
            </a:pPr>
            <a:endParaRPr lang="en-US" dirty="0" smtClean="0">
              <a:solidFill>
                <a:srgbClr val="DD4B39"/>
              </a:solidFill>
            </a:endParaRPr>
          </a:p>
          <a:p>
            <a:pPr fontAlgn="auto">
              <a:spcAft>
                <a:spcPts val="0"/>
              </a:spcAft>
              <a:buFont typeface="Arial" pitchFamily="34" charset="0"/>
              <a:buNone/>
              <a:defRPr/>
            </a:pPr>
            <a:endParaRPr lang="en-US" dirty="0" smtClean="0"/>
          </a:p>
        </p:txBody>
      </p:sp>
      <p:pic>
        <p:nvPicPr>
          <p:cNvPr id="15363"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15364" name="Picture 2" descr="Students taking a test in a classroom"/>
          <p:cNvPicPr>
            <a:picLocks noChangeAspect="1" noChangeArrowheads="1"/>
          </p:cNvPicPr>
          <p:nvPr/>
        </p:nvPicPr>
        <p:blipFill>
          <a:blip r:embed="rId4" cstate="print"/>
          <a:srcRect/>
          <a:stretch>
            <a:fillRect/>
          </a:stretch>
        </p:blipFill>
        <p:spPr bwMode="auto">
          <a:xfrm>
            <a:off x="2362200" y="1600200"/>
            <a:ext cx="4419600" cy="44196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Genre and Scaffolding</a:t>
            </a:r>
            <a:endParaRPr lang="en-US" dirty="0"/>
          </a:p>
        </p:txBody>
      </p:sp>
      <p:sp>
        <p:nvSpPr>
          <p:cNvPr id="3" name="Text Placeholder 2"/>
          <p:cNvSpPr>
            <a:spLocks noGrp="1"/>
          </p:cNvSpPr>
          <p:nvPr>
            <p:ph type="body" idx="1"/>
          </p:nvPr>
        </p:nvSpPr>
        <p:spPr/>
        <p:txBody>
          <a:bodyPr/>
          <a:lstStyle/>
          <a:p>
            <a:r>
              <a:rPr lang="en-US" dirty="0" smtClean="0"/>
              <a:t>Does the scaffold help the student think?</a:t>
            </a:r>
          </a:p>
          <a:p>
            <a:r>
              <a:rPr lang="en-US" dirty="0" smtClean="0"/>
              <a:t>Does the scaffold help the student practice in the genre?</a:t>
            </a:r>
          </a:p>
          <a:p>
            <a:endParaRPr lang="en-US" dirty="0"/>
          </a:p>
          <a:p>
            <a:r>
              <a:rPr lang="en-US" dirty="0" smtClean="0"/>
              <a:t>Does the scaffold prioritize form(ula) over writing and thinking?</a:t>
            </a:r>
            <a:endParaRPr lang="en-US" dirty="0"/>
          </a:p>
        </p:txBody>
      </p:sp>
    </p:spTree>
    <p:extLst>
      <p:ext uri="{BB962C8B-B14F-4D97-AF65-F5344CB8AC3E}">
        <p14:creationId xmlns:p14="http://schemas.microsoft.com/office/powerpoint/2010/main" val="69492774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So what do we DO?</a:t>
            </a:r>
            <a:endParaRPr lang="en-US" dirty="0"/>
          </a:p>
        </p:txBody>
      </p:sp>
      <p:sp>
        <p:nvSpPr>
          <p:cNvPr id="5" name="Subtitle 4"/>
          <p:cNvSpPr>
            <a:spLocks noGrp="1"/>
          </p:cNvSpPr>
          <p:nvPr>
            <p:ph type="subTitle" idx="1"/>
          </p:nvPr>
        </p:nvSpPr>
        <p:spPr/>
        <p:txBody>
          <a:bodyPr/>
          <a:lstStyle/>
          <a:p>
            <a:r>
              <a:rPr lang="en-US" dirty="0" smtClean="0"/>
              <a:t>If we value thinking and structure—but don’t want formulaic writing—what’s next??</a:t>
            </a:r>
            <a:endParaRPr lang="en-US" dirty="0"/>
          </a:p>
        </p:txBody>
      </p:sp>
    </p:spTree>
    <p:extLst>
      <p:ext uri="{BB962C8B-B14F-4D97-AF65-F5344CB8AC3E}">
        <p14:creationId xmlns:p14="http://schemas.microsoft.com/office/powerpoint/2010/main" val="125616065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xfrm>
            <a:off x="457200" y="946411"/>
            <a:ext cx="8229600" cy="857200"/>
          </a:xfrm>
          <a:prstGeom prst="rect">
            <a:avLst/>
          </a:prstGeom>
        </p:spPr>
        <p:txBody>
          <a:bodyPr lIns="91425" tIns="91425" rIns="91425" bIns="91425" anchor="b" anchorCtr="0">
            <a:noAutofit/>
          </a:bodyPr>
          <a:lstStyle/>
          <a:p>
            <a:pPr>
              <a:buNone/>
            </a:pPr>
            <a:r>
              <a:rPr lang="en"/>
              <a:t>
The Structure: Evolution of a Term</a:t>
            </a:r>
          </a:p>
        </p:txBody>
      </p:sp>
      <p:sp>
        <p:nvSpPr>
          <p:cNvPr id="75" name="Shape 75"/>
          <p:cNvSpPr txBox="1">
            <a:spLocks noGrp="1"/>
          </p:cNvSpPr>
          <p:nvPr>
            <p:ph type="body" idx="1"/>
          </p:nvPr>
        </p:nvSpPr>
        <p:spPr>
          <a:xfrm>
            <a:off x="457200" y="1947324"/>
            <a:ext cx="8601300" cy="4910699"/>
          </a:xfrm>
          <a:prstGeom prst="rect">
            <a:avLst/>
          </a:prstGeom>
        </p:spPr>
        <p:txBody>
          <a:bodyPr lIns="91425" tIns="91425" rIns="91425" bIns="91425" anchor="t" anchorCtr="0">
            <a:noAutofit/>
          </a:bodyPr>
          <a:lstStyle/>
          <a:p>
            <a:pPr lvl="0" rtl="0">
              <a:buNone/>
            </a:pPr>
            <a:r>
              <a:rPr lang="en" sz="2800" dirty="0"/>
              <a:t>What the word meant to me when I was 4 </a:t>
            </a:r>
          </a:p>
          <a:p>
            <a:pPr lvl="0" rtl="0">
              <a:buNone/>
            </a:pPr>
            <a:r>
              <a:rPr lang="en" sz="2800" dirty="0"/>
              <a:t>What the word meant to me when I was __</a:t>
            </a:r>
          </a:p>
          <a:p>
            <a:pPr lvl="0" rtl="0">
              <a:buNone/>
            </a:pPr>
            <a:r>
              <a:rPr lang="en" sz="2800" dirty="0"/>
              <a:t>What the word means to me now  </a:t>
            </a:r>
          </a:p>
          <a:p>
            <a:pPr lvl="0" rtl="0">
              <a:buNone/>
            </a:pPr>
            <a:r>
              <a:rPr lang="en" sz="2800" dirty="0"/>
              <a:t>What the word will probably mean when I am __</a:t>
            </a:r>
          </a:p>
          <a:p>
            <a:pPr>
              <a:buNone/>
            </a:pPr>
            <a:r>
              <a:rPr lang="en" sz="2800" dirty="0"/>
              <a:t>What I have learned</a:t>
            </a:r>
          </a:p>
        </p:txBody>
      </p:sp>
      <p:sp>
        <p:nvSpPr>
          <p:cNvPr id="76" name="Shape 76"/>
          <p:cNvSpPr/>
          <p:nvPr/>
        </p:nvSpPr>
        <p:spPr>
          <a:xfrm>
            <a:off x="7633801" y="2206375"/>
            <a:ext cx="495599" cy="259499"/>
          </a:xfrm>
          <a:prstGeom prst="right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endParaRPr dirty="0"/>
          </a:p>
        </p:txBody>
      </p:sp>
      <p:sp>
        <p:nvSpPr>
          <p:cNvPr id="77" name="Shape 77"/>
          <p:cNvSpPr/>
          <p:nvPr/>
        </p:nvSpPr>
        <p:spPr>
          <a:xfrm>
            <a:off x="7706626" y="3105049"/>
            <a:ext cx="495599" cy="259600"/>
          </a:xfrm>
          <a:prstGeom prst="right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endParaRPr dirty="0"/>
          </a:p>
        </p:txBody>
      </p:sp>
      <p:sp>
        <p:nvSpPr>
          <p:cNvPr id="78" name="Shape 78"/>
          <p:cNvSpPr/>
          <p:nvPr/>
        </p:nvSpPr>
        <p:spPr>
          <a:xfrm>
            <a:off x="6075595" y="3528991"/>
            <a:ext cx="495599" cy="259600"/>
          </a:xfrm>
          <a:prstGeom prst="right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endParaRPr dirty="0"/>
          </a:p>
        </p:txBody>
      </p:sp>
      <p:sp>
        <p:nvSpPr>
          <p:cNvPr id="79" name="Shape 79"/>
          <p:cNvSpPr/>
          <p:nvPr/>
        </p:nvSpPr>
        <p:spPr>
          <a:xfrm>
            <a:off x="8358601" y="4366716"/>
            <a:ext cx="495599" cy="259600"/>
          </a:xfrm>
          <a:prstGeom prst="rightArrow">
            <a:avLst>
              <a:gd name="adj1" fmla="val 50000"/>
              <a:gd name="adj2" fmla="val 50000"/>
            </a:avLst>
          </a:prstGeom>
          <a:solidFill>
            <a:schemeClr val="lt2"/>
          </a:solidFill>
          <a:ln w="19050" cap="flat">
            <a:solidFill>
              <a:schemeClr val="dk2"/>
            </a:solidFill>
            <a:prstDash val="solid"/>
            <a:round/>
            <a:headEnd type="none" w="med" len="med"/>
            <a:tailEnd type="none" w="med" len="med"/>
          </a:ln>
        </p:spPr>
        <p:txBody>
          <a:bodyPr lIns="91425" tIns="91425" rIns="91425" bIns="91425" anchor="ctr" anchorCtr="0">
            <a:noAutofit/>
          </a:bodyPr>
          <a:lstStyle/>
          <a:p>
            <a:endParaRPr dirty="0"/>
          </a:p>
        </p:txBody>
      </p:sp>
      <p:pic>
        <p:nvPicPr>
          <p:cNvPr id="80" name="Shape 80"/>
          <p:cNvPicPr preferRelativeResize="0"/>
          <p:nvPr/>
        </p:nvPicPr>
        <p:blipFill>
          <a:blip r:embed="rId3" cstate="print"/>
          <a:stretch>
            <a:fillRect/>
          </a:stretch>
        </p:blipFill>
        <p:spPr>
          <a:xfrm>
            <a:off x="6823493" y="5838301"/>
            <a:ext cx="1740379" cy="10197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5">
                                            <p:txEl>
                                              <p:pRg st="0" end="0"/>
                                            </p:txEl>
                                          </p:spTgt>
                                        </p:tgtEl>
                                        <p:attrNameLst>
                                          <p:attrName>style.visibility</p:attrName>
                                        </p:attrNameLst>
                                      </p:cBhvr>
                                      <p:to>
                                        <p:strVal val="visible"/>
                                      </p:to>
                                    </p:set>
                                    <p:animEffect transition="in" filter="fade">
                                      <p:cBhvr>
                                        <p:cTn id="7" dur="1000"/>
                                        <p:tgtEl>
                                          <p:spTgt spid="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5">
                                            <p:txEl>
                                              <p:pRg st="1" end="1"/>
                                            </p:txEl>
                                          </p:spTgt>
                                        </p:tgtEl>
                                        <p:attrNameLst>
                                          <p:attrName>style.visibility</p:attrName>
                                        </p:attrNameLst>
                                      </p:cBhvr>
                                      <p:to>
                                        <p:strVal val="visible"/>
                                      </p:to>
                                    </p:set>
                                    <p:animEffect transition="in" filter="fade">
                                      <p:cBhvr>
                                        <p:cTn id="12" dur="1000"/>
                                        <p:tgtEl>
                                          <p:spTgt spid="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5">
                                            <p:txEl>
                                              <p:pRg st="2" end="2"/>
                                            </p:txEl>
                                          </p:spTgt>
                                        </p:tgtEl>
                                        <p:attrNameLst>
                                          <p:attrName>style.visibility</p:attrName>
                                        </p:attrNameLst>
                                      </p:cBhvr>
                                      <p:to>
                                        <p:strVal val="visible"/>
                                      </p:to>
                                    </p:set>
                                    <p:animEffect transition="in" filter="fade">
                                      <p:cBhvr>
                                        <p:cTn id="17" dur="1000"/>
                                        <p:tgtEl>
                                          <p:spTgt spid="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5">
                                            <p:txEl>
                                              <p:pRg st="3" end="3"/>
                                            </p:txEl>
                                          </p:spTgt>
                                        </p:tgtEl>
                                        <p:attrNameLst>
                                          <p:attrName>style.visibility</p:attrName>
                                        </p:attrNameLst>
                                      </p:cBhvr>
                                      <p:to>
                                        <p:strVal val="visible"/>
                                      </p:to>
                                    </p:set>
                                    <p:animEffect transition="in" filter="fade">
                                      <p:cBhvr>
                                        <p:cTn id="22" dur="1000"/>
                                        <p:tgtEl>
                                          <p:spTgt spid="7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75">
                                            <p:txEl>
                                              <p:pRg st="4" end="4"/>
                                            </p:txEl>
                                          </p:spTgt>
                                        </p:tgtEl>
                                        <p:attrNameLst>
                                          <p:attrName>style.visibility</p:attrName>
                                        </p:attrNameLst>
                                      </p:cBhvr>
                                      <p:to>
                                        <p:strVal val="visible"/>
                                      </p:to>
                                    </p:set>
                                    <p:animEffect transition="in" filter="fade">
                                      <p:cBhvr>
                                        <p:cTn id="27" dur="1000"/>
                                        <p:tgtEl>
                                          <p:spTgt spid="7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457200" y="274637"/>
            <a:ext cx="8229600" cy="1143200"/>
          </a:xfrm>
          <a:prstGeom prst="rect">
            <a:avLst/>
          </a:prstGeom>
        </p:spPr>
        <p:txBody>
          <a:bodyPr lIns="91425" tIns="91425" rIns="91425" bIns="91425" anchor="b" anchorCtr="0">
            <a:noAutofit/>
          </a:bodyPr>
          <a:lstStyle/>
          <a:p>
            <a:pPr>
              <a:buNone/>
            </a:pPr>
            <a:r>
              <a:rPr lang="en" dirty="0"/>
              <a:t>Try </a:t>
            </a:r>
            <a:r>
              <a:rPr lang="en" dirty="0" smtClean="0"/>
              <a:t>It!</a:t>
            </a:r>
            <a:endParaRPr lang="en" dirty="0"/>
          </a:p>
        </p:txBody>
      </p:sp>
      <p:sp>
        <p:nvSpPr>
          <p:cNvPr id="86" name="Shape 86"/>
          <p:cNvSpPr txBox="1">
            <a:spLocks noGrp="1"/>
          </p:cNvSpPr>
          <p:nvPr>
            <p:ph type="body" idx="1"/>
          </p:nvPr>
        </p:nvSpPr>
        <p:spPr>
          <a:xfrm>
            <a:off x="457200" y="1600201"/>
            <a:ext cx="8229600" cy="4967599"/>
          </a:xfrm>
          <a:prstGeom prst="rect">
            <a:avLst/>
          </a:prstGeom>
        </p:spPr>
        <p:txBody>
          <a:bodyPr lIns="91425" tIns="91425" rIns="91425" bIns="91425" anchor="t" anchorCtr="0">
            <a:noAutofit/>
          </a:bodyPr>
          <a:lstStyle/>
          <a:p>
            <a:pPr algn="ctr">
              <a:buNone/>
            </a:pPr>
            <a:r>
              <a:rPr lang="en" dirty="0"/>
              <a:t>Choose a text structure and try writing a kernel </a:t>
            </a:r>
            <a:r>
              <a:rPr lang="en" dirty="0" smtClean="0"/>
              <a:t>essay</a:t>
            </a:r>
            <a:r>
              <a:rPr lang="en" dirty="0"/>
              <a:t>.</a:t>
            </a:r>
          </a:p>
        </p:txBody>
      </p:sp>
      <p:pic>
        <p:nvPicPr>
          <p:cNvPr id="4" name="Picture 3" descr="untitled.png"/>
          <p:cNvPicPr>
            <a:picLocks noChangeAspect="1"/>
          </p:cNvPicPr>
          <p:nvPr/>
        </p:nvPicPr>
        <p:blipFill>
          <a:blip r:embed="rId3" cstate="print"/>
          <a:stretch>
            <a:fillRect/>
          </a:stretch>
        </p:blipFill>
        <p:spPr>
          <a:xfrm>
            <a:off x="609600" y="2590800"/>
            <a:ext cx="2819400" cy="3968044"/>
          </a:xfrm>
          <a:prstGeom prst="rect">
            <a:avLst/>
          </a:prstGeom>
        </p:spPr>
      </p:pic>
      <p:pic>
        <p:nvPicPr>
          <p:cNvPr id="5" name="Shape 93"/>
          <p:cNvPicPr preferRelativeResize="0"/>
          <p:nvPr/>
        </p:nvPicPr>
        <p:blipFill>
          <a:blip r:embed="rId4" cstate="print"/>
          <a:stretch>
            <a:fillRect/>
          </a:stretch>
        </p:blipFill>
        <p:spPr>
          <a:xfrm>
            <a:off x="6823493" y="5838301"/>
            <a:ext cx="1740379" cy="10197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Shape 91"/>
          <p:cNvSpPr txBox="1">
            <a:spLocks noGrp="1"/>
          </p:cNvSpPr>
          <p:nvPr>
            <p:ph type="title"/>
          </p:nvPr>
        </p:nvSpPr>
        <p:spPr>
          <a:xfrm>
            <a:off x="457200" y="205978"/>
            <a:ext cx="8229600" cy="857249"/>
          </a:xfrm>
          <a:prstGeom prst="rect">
            <a:avLst/>
          </a:prstGeom>
        </p:spPr>
        <p:txBody>
          <a:bodyPr lIns="91425" tIns="91425" rIns="91425" bIns="91425" anchor="b" anchorCtr="0">
            <a:noAutofit/>
          </a:bodyPr>
          <a:lstStyle/>
          <a:p>
            <a:pPr>
              <a:buNone/>
            </a:pPr>
            <a:r>
              <a:rPr lang="en"/>
              <a:t>Benefits to students</a:t>
            </a:r>
          </a:p>
        </p:txBody>
      </p:sp>
      <p:sp>
        <p:nvSpPr>
          <p:cNvPr id="92" name="Shape 92"/>
          <p:cNvSpPr txBox="1">
            <a:spLocks noGrp="1"/>
          </p:cNvSpPr>
          <p:nvPr>
            <p:ph type="body" idx="1"/>
          </p:nvPr>
        </p:nvSpPr>
        <p:spPr>
          <a:xfrm>
            <a:off x="457200" y="1200149"/>
            <a:ext cx="8229600" cy="3725680"/>
          </a:xfrm>
          <a:prstGeom prst="rect">
            <a:avLst/>
          </a:prstGeom>
        </p:spPr>
        <p:txBody>
          <a:bodyPr lIns="91425" tIns="91425" rIns="91425" bIns="91425" anchor="t" anchorCtr="0">
            <a:noAutofit/>
          </a:bodyPr>
          <a:lstStyle/>
          <a:p>
            <a:pPr lvl="0" rtl="0">
              <a:buNone/>
            </a:pPr>
            <a:r>
              <a:rPr lang="en" sz="2400" dirty="0"/>
              <a:t>Self-made structure</a:t>
            </a:r>
          </a:p>
          <a:p>
            <a:pPr lvl="0" rtl="0">
              <a:buNone/>
            </a:pPr>
            <a:r>
              <a:rPr lang="en" sz="2400" dirty="0"/>
              <a:t>Instant paragraphing and organizing</a:t>
            </a:r>
          </a:p>
          <a:p>
            <a:pPr lvl="0" rtl="0">
              <a:buNone/>
            </a:pPr>
            <a:r>
              <a:rPr lang="en" sz="2400" dirty="0"/>
              <a:t>Topic was interesting, mature, and timely</a:t>
            </a:r>
          </a:p>
          <a:p>
            <a:pPr lvl="0" rtl="0">
              <a:buNone/>
            </a:pPr>
            <a:r>
              <a:rPr lang="en" sz="2400" dirty="0"/>
              <a:t>Passionate writing</a:t>
            </a:r>
          </a:p>
          <a:p>
            <a:pPr lvl="0" rtl="0">
              <a:buNone/>
            </a:pPr>
            <a:r>
              <a:rPr lang="en" sz="2400" dirty="0"/>
              <a:t>Personal anecdote </a:t>
            </a:r>
          </a:p>
          <a:p>
            <a:pPr lvl="0" rtl="0">
              <a:buNone/>
            </a:pPr>
            <a:r>
              <a:rPr lang="en" sz="2400" dirty="0"/>
              <a:t>Call to action</a:t>
            </a:r>
          </a:p>
          <a:p>
            <a:pPr lvl="0" rtl="0">
              <a:buNone/>
            </a:pPr>
            <a:r>
              <a:rPr lang="en" sz="2400" dirty="0"/>
              <a:t>Small bites: term, one sentence, personal story</a:t>
            </a:r>
          </a:p>
          <a:p>
            <a:endParaRPr lang="en" dirty="0"/>
          </a:p>
          <a:p>
            <a:endParaRPr lang="en" dirty="0"/>
          </a:p>
        </p:txBody>
      </p:sp>
      <p:pic>
        <p:nvPicPr>
          <p:cNvPr id="93" name="Shape 93"/>
          <p:cNvPicPr preferRelativeResize="0"/>
          <p:nvPr/>
        </p:nvPicPr>
        <p:blipFill>
          <a:blip r:embed="rId3" cstate="print"/>
          <a:stretch>
            <a:fillRect/>
          </a:stretch>
        </p:blipFill>
        <p:spPr>
          <a:xfrm>
            <a:off x="6823493" y="5838301"/>
            <a:ext cx="1740379" cy="10197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457200" y="205978"/>
            <a:ext cx="8229600" cy="857249"/>
          </a:xfrm>
          <a:prstGeom prst="rect">
            <a:avLst/>
          </a:prstGeom>
        </p:spPr>
        <p:txBody>
          <a:bodyPr lIns="91425" tIns="91425" rIns="91425" bIns="91425" anchor="b" anchorCtr="0">
            <a:noAutofit/>
          </a:bodyPr>
          <a:lstStyle/>
          <a:p>
            <a:pPr lvl="0" rtl="0">
              <a:buNone/>
            </a:pPr>
            <a:r>
              <a:rPr lang="en"/>
              <a:t>What the students said</a:t>
            </a:r>
          </a:p>
        </p:txBody>
      </p:sp>
      <p:sp>
        <p:nvSpPr>
          <p:cNvPr id="99" name="Shape 99"/>
          <p:cNvSpPr txBox="1">
            <a:spLocks noGrp="1"/>
          </p:cNvSpPr>
          <p:nvPr>
            <p:ph type="body" idx="1"/>
          </p:nvPr>
        </p:nvSpPr>
        <p:spPr>
          <a:xfrm>
            <a:off x="457200" y="1200149"/>
            <a:ext cx="8229600" cy="3725680"/>
          </a:xfrm>
          <a:prstGeom prst="rect">
            <a:avLst/>
          </a:prstGeom>
        </p:spPr>
        <p:txBody>
          <a:bodyPr lIns="91425" tIns="91425" rIns="91425" bIns="91425" anchor="t" anchorCtr="0">
            <a:noAutofit/>
          </a:bodyPr>
          <a:lstStyle/>
          <a:p>
            <a:pPr marL="457200" lvl="0" indent="-355600" rtl="0">
              <a:buClr>
                <a:schemeClr val="dk1"/>
              </a:buClr>
              <a:buSzPct val="166666"/>
              <a:buFont typeface="Arial"/>
              <a:buChar char="•"/>
            </a:pPr>
            <a:r>
              <a:rPr lang="en" sz="2000" dirty="0">
                <a:solidFill>
                  <a:schemeClr val="dk1"/>
                </a:solidFill>
              </a:rPr>
              <a:t>Text structures made me understand essays more. Shay</a:t>
            </a:r>
          </a:p>
          <a:p>
            <a:pPr marL="457200" lvl="0" indent="-355600" rtl="0">
              <a:buClr>
                <a:schemeClr val="dk1"/>
              </a:buClr>
              <a:buSzPct val="166666"/>
              <a:buFont typeface="Arial"/>
              <a:buChar char="•"/>
            </a:pPr>
            <a:r>
              <a:rPr lang="en" sz="2000" dirty="0">
                <a:solidFill>
                  <a:schemeClr val="dk1"/>
                </a:solidFill>
              </a:rPr>
              <a:t>I used to think essays were long and boring, but now they are fun because text structure gets me into the essay. Dalton</a:t>
            </a:r>
          </a:p>
          <a:p>
            <a:pPr marL="457200" lvl="0" indent="-355600" rtl="0">
              <a:buClr>
                <a:schemeClr val="dk1"/>
              </a:buClr>
              <a:buSzPct val="166666"/>
              <a:buFont typeface="Arial"/>
              <a:buChar char="•"/>
            </a:pPr>
            <a:r>
              <a:rPr lang="en" sz="2000" dirty="0">
                <a:solidFill>
                  <a:schemeClr val="dk1"/>
                </a:solidFill>
              </a:rPr>
              <a:t>I used to think I could write an okay essay. Now I believe I can write a great essay. Cody</a:t>
            </a:r>
          </a:p>
          <a:p>
            <a:pPr marL="457200" lvl="0" indent="-355600" rtl="0">
              <a:buClr>
                <a:schemeClr val="dk1"/>
              </a:buClr>
              <a:buSzPct val="166666"/>
              <a:buFont typeface="Arial"/>
              <a:buChar char="•"/>
            </a:pPr>
            <a:r>
              <a:rPr lang="en" sz="2000" dirty="0">
                <a:solidFill>
                  <a:schemeClr val="dk1"/>
                </a:solidFill>
              </a:rPr>
              <a:t>I now think I'm more advanced in writing. Danny</a:t>
            </a:r>
          </a:p>
          <a:p>
            <a:pPr marL="457200" lvl="0" indent="-355600" rtl="0">
              <a:buClr>
                <a:schemeClr val="dk1"/>
              </a:buClr>
              <a:buSzPct val="166666"/>
              <a:buFont typeface="Arial"/>
              <a:buChar char="•"/>
            </a:pPr>
            <a:r>
              <a:rPr lang="en" sz="2000" dirty="0">
                <a:solidFill>
                  <a:schemeClr val="dk1"/>
                </a:solidFill>
              </a:rPr>
              <a:t>I used to hate writing but when I learned about text structure I then started to LOVE writing. I'm proud of my piece. Garrett</a:t>
            </a:r>
          </a:p>
          <a:p>
            <a:pPr marL="457200" lvl="0" indent="-355600" rtl="0">
              <a:buClr>
                <a:schemeClr val="dk1"/>
              </a:buClr>
              <a:buSzPct val="166666"/>
              <a:buFont typeface="Arial"/>
              <a:buChar char="•"/>
            </a:pPr>
            <a:r>
              <a:rPr lang="en" sz="2000" dirty="0">
                <a:solidFill>
                  <a:schemeClr val="dk1"/>
                </a:solidFill>
              </a:rPr>
              <a:t>I liked my old structure better.</a:t>
            </a:r>
          </a:p>
          <a:p>
            <a:pPr marL="457200" lvl="0" indent="-355600" rtl="0">
              <a:buClr>
                <a:schemeClr val="dk1"/>
              </a:buClr>
              <a:buSzPct val="166666"/>
              <a:buFont typeface="Arial"/>
              <a:buChar char="•"/>
            </a:pPr>
            <a:r>
              <a:rPr lang="en" sz="2000" dirty="0">
                <a:solidFill>
                  <a:schemeClr val="dk1"/>
                </a:solidFill>
              </a:rPr>
              <a:t>I used to think essays were a monotonous assignment that I could never get right. Then I tried using text structures. Now essays don't take nearly as long to write, and they turn out better. Lane</a:t>
            </a:r>
          </a:p>
        </p:txBody>
      </p:sp>
      <p:pic>
        <p:nvPicPr>
          <p:cNvPr id="100" name="Shape 100"/>
          <p:cNvPicPr preferRelativeResize="0"/>
          <p:nvPr/>
        </p:nvPicPr>
        <p:blipFill>
          <a:blip r:embed="rId3" cstate="print"/>
          <a:stretch>
            <a:fillRect/>
          </a:stretch>
        </p:blipFill>
        <p:spPr>
          <a:xfrm>
            <a:off x="6823493" y="5838301"/>
            <a:ext cx="1740379" cy="10197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9">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9">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457200" y="205978"/>
            <a:ext cx="8229600" cy="857249"/>
          </a:xfrm>
          <a:prstGeom prst="rect">
            <a:avLst/>
          </a:prstGeom>
        </p:spPr>
        <p:txBody>
          <a:bodyPr lIns="91425" tIns="91425" rIns="91425" bIns="91425" anchor="b" anchorCtr="0">
            <a:noAutofit/>
          </a:bodyPr>
          <a:lstStyle/>
          <a:p>
            <a:pPr>
              <a:buNone/>
            </a:pPr>
            <a:r>
              <a:rPr lang="en"/>
              <a:t>Next steps</a:t>
            </a:r>
          </a:p>
        </p:txBody>
      </p:sp>
      <p:sp>
        <p:nvSpPr>
          <p:cNvPr id="106" name="Shape 106"/>
          <p:cNvSpPr txBox="1">
            <a:spLocks noGrp="1"/>
          </p:cNvSpPr>
          <p:nvPr>
            <p:ph type="body" idx="1"/>
          </p:nvPr>
        </p:nvSpPr>
        <p:spPr>
          <a:xfrm>
            <a:off x="457200" y="1200149"/>
            <a:ext cx="8229600" cy="3725680"/>
          </a:xfrm>
          <a:prstGeom prst="rect">
            <a:avLst/>
          </a:prstGeom>
        </p:spPr>
        <p:txBody>
          <a:bodyPr lIns="91425" tIns="91425" rIns="91425" bIns="91425" anchor="t" anchorCtr="0">
            <a:noAutofit/>
          </a:bodyPr>
          <a:lstStyle/>
          <a:p>
            <a:pPr lvl="0" rtl="0">
              <a:buClr>
                <a:schemeClr val="dk1"/>
              </a:buClr>
              <a:buSzPct val="30555"/>
              <a:buFont typeface="Arial"/>
              <a:buNone/>
            </a:pPr>
            <a:r>
              <a:rPr lang="en" sz="3600" dirty="0"/>
              <a:t>“A student’s [or teacher’s] thought process should determine the form, and not the other way around.”</a:t>
            </a:r>
          </a:p>
          <a:p>
            <a:pPr lvl="0" algn="ctr" rtl="0">
              <a:buNone/>
            </a:pPr>
            <a:r>
              <a:rPr lang="en" sz="1800" dirty="0"/>
              <a:t>                               </a:t>
            </a:r>
            <a:r>
              <a:rPr lang="en" sz="2400" dirty="0"/>
              <a:t>       Campbell and Latimer  </a:t>
            </a:r>
          </a:p>
          <a:p>
            <a:endParaRPr lang="en" sz="2400" dirty="0"/>
          </a:p>
          <a:p>
            <a:pPr lvl="0" rtl="0">
              <a:buClr>
                <a:schemeClr val="dk1"/>
              </a:buClr>
              <a:buSzPct val="30555"/>
              <a:buFont typeface="Arial"/>
              <a:buNone/>
            </a:pPr>
            <a:r>
              <a:rPr lang="en" sz="2800" dirty="0"/>
              <a:t>Look at mentor text to see how other writers are structuring their ideas.    </a:t>
            </a:r>
          </a:p>
          <a:p>
            <a:endParaRPr lang="en" sz="3600" dirty="0"/>
          </a:p>
        </p:txBody>
      </p:sp>
      <p:pic>
        <p:nvPicPr>
          <p:cNvPr id="107" name="Shape 107"/>
          <p:cNvPicPr preferRelativeResize="0"/>
          <p:nvPr/>
        </p:nvPicPr>
        <p:blipFill>
          <a:blip r:embed="rId3" cstate="print"/>
          <a:stretch>
            <a:fillRect/>
          </a:stretch>
        </p:blipFill>
        <p:spPr>
          <a:xfrm>
            <a:off x="6823493" y="5838301"/>
            <a:ext cx="1740379" cy="10197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Shape 112"/>
          <p:cNvSpPr txBox="1">
            <a:spLocks noGrp="1"/>
          </p:cNvSpPr>
          <p:nvPr>
            <p:ph type="title"/>
          </p:nvPr>
        </p:nvSpPr>
        <p:spPr>
          <a:xfrm>
            <a:off x="457200" y="205978"/>
            <a:ext cx="8229600" cy="857249"/>
          </a:xfrm>
          <a:prstGeom prst="rect">
            <a:avLst/>
          </a:prstGeom>
        </p:spPr>
        <p:txBody>
          <a:bodyPr lIns="91425" tIns="91425" rIns="91425" bIns="91425" anchor="b" anchorCtr="0">
            <a:noAutofit/>
          </a:bodyPr>
          <a:lstStyle/>
          <a:p>
            <a:pPr lvl="0" rtl="0">
              <a:buNone/>
            </a:pPr>
            <a:r>
              <a:rPr lang="en"/>
              <a:t>First step</a:t>
            </a:r>
          </a:p>
        </p:txBody>
      </p:sp>
      <p:sp>
        <p:nvSpPr>
          <p:cNvPr id="113" name="Shape 113"/>
          <p:cNvSpPr txBox="1">
            <a:spLocks noGrp="1"/>
          </p:cNvSpPr>
          <p:nvPr>
            <p:ph type="body" idx="1"/>
          </p:nvPr>
        </p:nvSpPr>
        <p:spPr>
          <a:xfrm>
            <a:off x="457200" y="1200149"/>
            <a:ext cx="8229600" cy="3725680"/>
          </a:xfrm>
          <a:prstGeom prst="rect">
            <a:avLst/>
          </a:prstGeom>
        </p:spPr>
        <p:txBody>
          <a:bodyPr lIns="91425" tIns="91425" rIns="91425" bIns="91425" anchor="t" anchorCtr="0">
            <a:noAutofit/>
          </a:bodyPr>
          <a:lstStyle/>
          <a:p>
            <a:pPr lvl="0" rtl="0">
              <a:lnSpc>
                <a:spcPct val="115000"/>
              </a:lnSpc>
              <a:spcBef>
                <a:spcPts val="0"/>
              </a:spcBef>
              <a:buClr>
                <a:schemeClr val="dk1"/>
              </a:buClr>
              <a:buSzPct val="36666"/>
              <a:buFont typeface="Arial"/>
              <a:buNone/>
            </a:pPr>
            <a:r>
              <a:rPr lang="en">
                <a:solidFill>
                  <a:srgbClr val="222222"/>
                </a:solidFill>
              </a:rPr>
              <a:t>“So the first step in writing an essay has to be for the writer to chew on the prompt, to read and reread it, to digest it to find the hard-won truth in it, or the paradox in it, or the human struggle within it.” </a:t>
            </a:r>
            <a:r>
              <a:rPr lang="en" sz="1800">
                <a:solidFill>
                  <a:srgbClr val="222222"/>
                </a:solidFill>
              </a:rPr>
              <a:t>Gretchen Bernabei in </a:t>
            </a:r>
            <a:r>
              <a:rPr lang="en" sz="1800" i="1">
                <a:solidFill>
                  <a:srgbClr val="222222"/>
                </a:solidFill>
              </a:rPr>
              <a:t>Reviving the Essay</a:t>
            </a:r>
            <a:r>
              <a:rPr lang="en" sz="1800">
                <a:solidFill>
                  <a:srgbClr val="222222"/>
                </a:solidFill>
              </a:rPr>
              <a:t> (1).</a:t>
            </a:r>
          </a:p>
          <a:p>
            <a:endParaRPr lang="en" sz="1800">
              <a:solidFill>
                <a:srgbClr val="222222"/>
              </a:solidFill>
            </a:endParaRPr>
          </a:p>
        </p:txBody>
      </p:sp>
      <p:pic>
        <p:nvPicPr>
          <p:cNvPr id="114" name="Shape 114"/>
          <p:cNvPicPr preferRelativeResize="0"/>
          <p:nvPr/>
        </p:nvPicPr>
        <p:blipFill>
          <a:blip r:embed="rId3" cstate="print"/>
          <a:stretch>
            <a:fillRect/>
          </a:stretch>
        </p:blipFill>
        <p:spPr>
          <a:xfrm>
            <a:off x="6823493" y="5838301"/>
            <a:ext cx="1740379" cy="10197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457200" y="205978"/>
            <a:ext cx="8229600" cy="857249"/>
          </a:xfrm>
          <a:prstGeom prst="rect">
            <a:avLst/>
          </a:prstGeom>
        </p:spPr>
        <p:txBody>
          <a:bodyPr lIns="91425" tIns="91425" rIns="91425" bIns="91425" anchor="b" anchorCtr="0">
            <a:noAutofit/>
          </a:bodyPr>
          <a:lstStyle/>
          <a:p>
            <a:pPr>
              <a:buNone/>
            </a:pPr>
            <a:r>
              <a:rPr lang="en"/>
              <a:t>Find Your Truism</a:t>
            </a:r>
          </a:p>
        </p:txBody>
      </p:sp>
      <p:sp>
        <p:nvSpPr>
          <p:cNvPr id="120" name="Shape 120"/>
          <p:cNvSpPr txBox="1">
            <a:spLocks noGrp="1"/>
          </p:cNvSpPr>
          <p:nvPr>
            <p:ph type="body" idx="1"/>
          </p:nvPr>
        </p:nvSpPr>
        <p:spPr>
          <a:xfrm>
            <a:off x="457201" y="1200149"/>
            <a:ext cx="3994525" cy="3725680"/>
          </a:xfrm>
          <a:prstGeom prst="rect">
            <a:avLst/>
          </a:prstGeom>
        </p:spPr>
        <p:txBody>
          <a:bodyPr lIns="91425" tIns="91425" rIns="91425" bIns="91425" anchor="t" anchorCtr="0">
            <a:noAutofit/>
          </a:bodyPr>
          <a:lstStyle/>
          <a:p>
            <a:endParaRPr dirty="0"/>
          </a:p>
        </p:txBody>
      </p:sp>
      <p:sp>
        <p:nvSpPr>
          <p:cNvPr id="121" name="Shape 121"/>
          <p:cNvSpPr txBox="1">
            <a:spLocks noGrp="1"/>
          </p:cNvSpPr>
          <p:nvPr>
            <p:ph type="body" idx="2"/>
          </p:nvPr>
        </p:nvSpPr>
        <p:spPr>
          <a:xfrm>
            <a:off x="4692274" y="1200149"/>
            <a:ext cx="3994525" cy="3725680"/>
          </a:xfrm>
          <a:prstGeom prst="rect">
            <a:avLst/>
          </a:prstGeom>
        </p:spPr>
        <p:txBody>
          <a:bodyPr lIns="91425" tIns="91425" rIns="91425" bIns="91425" anchor="t" anchorCtr="0">
            <a:noAutofit/>
          </a:bodyPr>
          <a:lstStyle/>
          <a:p>
            <a:pPr lvl="0" rtl="0">
              <a:buNone/>
            </a:pPr>
            <a:r>
              <a:rPr lang="en"/>
              <a:t>Truism: a statement about life that is true for almost everyone</a:t>
            </a:r>
          </a:p>
          <a:p>
            <a:endParaRPr lang="en"/>
          </a:p>
          <a:p>
            <a:pPr lvl="0" rtl="0">
              <a:buNone/>
            </a:pPr>
            <a:r>
              <a:rPr lang="en" i="1"/>
              <a:t>Honesty is the best policy.</a:t>
            </a:r>
          </a:p>
          <a:p>
            <a:endParaRPr lang="en" i="1"/>
          </a:p>
          <a:p>
            <a:endParaRPr lang="en" i="1"/>
          </a:p>
          <a:p>
            <a:endParaRPr lang="en" i="1"/>
          </a:p>
          <a:p>
            <a:endParaRPr lang="en" i="1"/>
          </a:p>
          <a:p>
            <a:endParaRPr lang="en" i="1"/>
          </a:p>
          <a:p>
            <a:endParaRPr lang="en" i="1"/>
          </a:p>
          <a:p>
            <a:endParaRPr lang="en" i="1"/>
          </a:p>
        </p:txBody>
      </p:sp>
      <p:pic>
        <p:nvPicPr>
          <p:cNvPr id="122" name="Shape 122"/>
          <p:cNvPicPr preferRelativeResize="0"/>
          <p:nvPr/>
        </p:nvPicPr>
        <p:blipFill>
          <a:blip r:embed="rId3" cstate="print"/>
          <a:stretch>
            <a:fillRect/>
          </a:stretch>
        </p:blipFill>
        <p:spPr>
          <a:xfrm>
            <a:off x="1" y="2811625"/>
            <a:ext cx="3393281" cy="3590924"/>
          </a:xfrm>
          <a:prstGeom prst="rect">
            <a:avLst/>
          </a:prstGeom>
        </p:spPr>
      </p:pic>
      <p:pic>
        <p:nvPicPr>
          <p:cNvPr id="123" name="Shape 123"/>
          <p:cNvPicPr preferRelativeResize="0"/>
          <p:nvPr/>
        </p:nvPicPr>
        <p:blipFill>
          <a:blip r:embed="rId4" cstate="print"/>
          <a:stretch>
            <a:fillRect/>
          </a:stretch>
        </p:blipFill>
        <p:spPr>
          <a:xfrm>
            <a:off x="6823493" y="5838301"/>
            <a:ext cx="1740379" cy="10197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body" idx="1"/>
          </p:nvPr>
        </p:nvSpPr>
        <p:spPr>
          <a:xfrm>
            <a:off x="457200" y="1200149"/>
            <a:ext cx="8229600" cy="3725680"/>
          </a:xfrm>
          <a:prstGeom prst="rect">
            <a:avLst/>
          </a:prstGeom>
        </p:spPr>
        <p:txBody>
          <a:bodyPr lIns="91425" tIns="91425" rIns="91425" bIns="91425" anchor="t" anchorCtr="0">
            <a:noAutofit/>
          </a:bodyPr>
          <a:lstStyle/>
          <a:p>
            <a:pPr lvl="0" rtl="0">
              <a:buNone/>
            </a:pPr>
            <a:r>
              <a:rPr lang="en" u="sng"/>
              <a:t>
</a:t>
            </a:r>
          </a:p>
          <a:p>
            <a:endParaRPr lang="en" u="sng"/>
          </a:p>
          <a:p>
            <a:endParaRPr lang="en" u="sng"/>
          </a:p>
          <a:p>
            <a:endParaRPr lang="en" u="sng"/>
          </a:p>
          <a:p>
            <a:pPr lvl="0" algn="ctr" rtl="0">
              <a:buNone/>
            </a:pPr>
            <a:r>
              <a:rPr lang="en" u="sng"/>
              <a:t>Hope</a:t>
            </a:r>
            <a:r>
              <a:rPr lang="en"/>
              <a:t> keeps people moving forward.</a:t>
            </a:r>
          </a:p>
          <a:p>
            <a:pPr lvl="0" algn="ctr" rtl="0">
              <a:buNone/>
            </a:pPr>
            <a:r>
              <a:rPr lang="en"/>
              <a:t>Living things can survive in difficult environments</a:t>
            </a:r>
          </a:p>
        </p:txBody>
      </p:sp>
      <p:sp>
        <p:nvSpPr>
          <p:cNvPr id="129" name="Shape 129"/>
          <p:cNvSpPr txBox="1">
            <a:spLocks noGrp="1"/>
          </p:cNvSpPr>
          <p:nvPr>
            <p:ph type="title"/>
          </p:nvPr>
        </p:nvSpPr>
        <p:spPr>
          <a:xfrm>
            <a:off x="457200" y="205978"/>
            <a:ext cx="8229600" cy="857249"/>
          </a:xfrm>
          <a:prstGeom prst="rect">
            <a:avLst/>
          </a:prstGeom>
        </p:spPr>
        <p:txBody>
          <a:bodyPr lIns="91425" tIns="91425" rIns="91425" bIns="91425" anchor="b" anchorCtr="0">
            <a:noAutofit/>
          </a:bodyPr>
          <a:lstStyle/>
          <a:p>
            <a:pPr>
              <a:buNone/>
            </a:pPr>
            <a:r>
              <a:rPr lang="en"/>
              <a:t>What do you see?</a:t>
            </a:r>
          </a:p>
        </p:txBody>
      </p:sp>
      <p:pic>
        <p:nvPicPr>
          <p:cNvPr id="130" name="Shape 130"/>
          <p:cNvPicPr preferRelativeResize="0"/>
          <p:nvPr/>
        </p:nvPicPr>
        <p:blipFill>
          <a:blip r:embed="rId3" cstate="print"/>
          <a:stretch>
            <a:fillRect/>
          </a:stretch>
        </p:blipFill>
        <p:spPr>
          <a:xfrm>
            <a:off x="2971800" y="1219200"/>
            <a:ext cx="3040162" cy="2753375"/>
          </a:xfrm>
          <a:prstGeom prst="rect">
            <a:avLst/>
          </a:prstGeom>
        </p:spPr>
      </p:pic>
      <p:pic>
        <p:nvPicPr>
          <p:cNvPr id="131" name="Shape 131"/>
          <p:cNvPicPr preferRelativeResize="0"/>
          <p:nvPr/>
        </p:nvPicPr>
        <p:blipFill>
          <a:blip r:embed="rId4" cstate="print"/>
          <a:stretch>
            <a:fillRect/>
          </a:stretch>
        </p:blipFill>
        <p:spPr>
          <a:xfrm>
            <a:off x="6823493" y="5838301"/>
            <a:ext cx="1740379" cy="1019700"/>
          </a:xfrm>
          <a:prstGeom prst="rect">
            <a:avLst/>
          </a:prstGeom>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8">
                                            <p:txEl>
                                              <p:pRg st="0" end="0"/>
                                            </p:txEl>
                                          </p:spTgt>
                                        </p:tgtEl>
                                        <p:attrNameLst>
                                          <p:attrName>style.visibility</p:attrName>
                                        </p:attrNameLst>
                                      </p:cBhvr>
                                      <p:to>
                                        <p:strVal val="visible"/>
                                      </p:to>
                                    </p:set>
                                    <p:animEffect transition="in" filter="fade">
                                      <p:cBhvr>
                                        <p:cTn id="7" dur="1000"/>
                                        <p:tgtEl>
                                          <p:spTgt spid="12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8">
                                            <p:txEl>
                                              <p:pRg st="1" end="1"/>
                                            </p:txEl>
                                          </p:spTgt>
                                        </p:tgtEl>
                                        <p:attrNameLst>
                                          <p:attrName>style.visibility</p:attrName>
                                        </p:attrNameLst>
                                      </p:cBhvr>
                                      <p:to>
                                        <p:strVal val="visible"/>
                                      </p:to>
                                    </p:set>
                                    <p:animEffect transition="in" filter="fade">
                                      <p:cBhvr>
                                        <p:cTn id="12" dur="1000"/>
                                        <p:tgtEl>
                                          <p:spTgt spid="12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28">
                                            <p:txEl>
                                              <p:pRg st="2" end="2"/>
                                            </p:txEl>
                                          </p:spTgt>
                                        </p:tgtEl>
                                        <p:attrNameLst>
                                          <p:attrName>style.visibility</p:attrName>
                                        </p:attrNameLst>
                                      </p:cBhvr>
                                      <p:to>
                                        <p:strVal val="visible"/>
                                      </p:to>
                                    </p:set>
                                    <p:animEffect transition="in" filter="fade">
                                      <p:cBhvr>
                                        <p:cTn id="17" dur="1000"/>
                                        <p:tgtEl>
                                          <p:spTgt spid="12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28">
                                            <p:txEl>
                                              <p:pRg st="3" end="3"/>
                                            </p:txEl>
                                          </p:spTgt>
                                        </p:tgtEl>
                                        <p:attrNameLst>
                                          <p:attrName>style.visibility</p:attrName>
                                        </p:attrNameLst>
                                      </p:cBhvr>
                                      <p:to>
                                        <p:strVal val="visible"/>
                                      </p:to>
                                    </p:set>
                                    <p:animEffect transition="in" filter="fade">
                                      <p:cBhvr>
                                        <p:cTn id="22" dur="1000"/>
                                        <p:tgtEl>
                                          <p:spTgt spid="12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8">
                                            <p:txEl>
                                              <p:pRg st="4" end="4"/>
                                            </p:txEl>
                                          </p:spTgt>
                                        </p:tgtEl>
                                        <p:attrNameLst>
                                          <p:attrName>style.visibility</p:attrName>
                                        </p:attrNameLst>
                                      </p:cBhvr>
                                      <p:to>
                                        <p:strVal val="visible"/>
                                      </p:to>
                                    </p:set>
                                    <p:animEffect transition="in" filter="fade">
                                      <p:cBhvr>
                                        <p:cTn id="27" dur="1000"/>
                                        <p:tgtEl>
                                          <p:spTgt spid="128">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28">
                                            <p:txEl>
                                              <p:pRg st="5" end="5"/>
                                            </p:txEl>
                                          </p:spTgt>
                                        </p:tgtEl>
                                        <p:attrNameLst>
                                          <p:attrName>style.visibility</p:attrName>
                                        </p:attrNameLst>
                                      </p:cBhvr>
                                      <p:to>
                                        <p:strVal val="visible"/>
                                      </p:to>
                                    </p:set>
                                    <p:animEffect transition="in" filter="fade">
                                      <p:cBhvr>
                                        <p:cTn id="32" dur="1000"/>
                                        <p:tgtEl>
                                          <p:spTgt spid="128">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28">
                                            <p:txEl>
                                              <p:charRg st="91" end="91"/>
                                            </p:txEl>
                                          </p:spTgt>
                                        </p:tgtEl>
                                        <p:attrNameLst>
                                          <p:attrName>style.visibility</p:attrName>
                                        </p:attrNameLst>
                                      </p:cBhvr>
                                      <p:to>
                                        <p:strVal val="visible"/>
                                      </p:to>
                                    </p:set>
                                    <p:animEffect transition="in" filter="fade">
                                      <p:cBhvr>
                                        <p:cTn id="37" dur="1000"/>
                                        <p:tgtEl>
                                          <p:spTgt spid="128">
                                            <p:txEl>
                                              <p:charRg st="91" end="9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fontAlgn="auto">
              <a:spcAft>
                <a:spcPts val="0"/>
              </a:spcAft>
              <a:defRPr/>
            </a:pPr>
            <a:r>
              <a:rPr lang="en-US" dirty="0" smtClean="0">
                <a:effectLst>
                  <a:outerShdw blurRad="38100" dist="38100" dir="2700000" algn="tl">
                    <a:srgbClr val="000000">
                      <a:alpha val="43137"/>
                    </a:srgbClr>
                  </a:outerShdw>
                </a:effectLst>
              </a:rPr>
              <a:t>                 Housekeeping</a:t>
            </a:r>
            <a:endParaRPr lang="en-US" dirty="0">
              <a:effectLst>
                <a:outerShdw blurRad="38100" dist="38100" dir="2700000" algn="tl">
                  <a:srgbClr val="000000">
                    <a:alpha val="43137"/>
                  </a:srgbClr>
                </a:outerShdw>
              </a:effectLst>
            </a:endParaRPr>
          </a:p>
        </p:txBody>
      </p:sp>
      <p:pic>
        <p:nvPicPr>
          <p:cNvPr id="17410" name="Content Placeholder 3"/>
          <p:cNvPicPr>
            <a:picLocks noGrp="1" noChangeAspect="1"/>
          </p:cNvPicPr>
          <p:nvPr>
            <p:ph idx="1"/>
          </p:nvPr>
        </p:nvPicPr>
        <p:blipFill>
          <a:blip r:embed="rId3" cstate="print"/>
          <a:srcRect/>
          <a:stretch>
            <a:fillRect/>
          </a:stretch>
        </p:blipFill>
        <p:spPr>
          <a:xfrm>
            <a:off x="6745288" y="5803900"/>
            <a:ext cx="2398712" cy="1054100"/>
          </a:xfrm>
        </p:spPr>
      </p:pic>
      <p:pic>
        <p:nvPicPr>
          <p:cNvPr id="17411" name="Picture 2" descr="http://chupchap.files.wordpress.com/2008/09/maid.jpg">
            <a:hlinkClick r:id="rId4"/>
          </p:cNvPr>
          <p:cNvPicPr>
            <a:picLocks noChangeAspect="1" noChangeArrowheads="1"/>
          </p:cNvPicPr>
          <p:nvPr/>
        </p:nvPicPr>
        <p:blipFill>
          <a:blip r:embed="rId5" cstate="print"/>
          <a:srcRect/>
          <a:stretch>
            <a:fillRect/>
          </a:stretch>
        </p:blipFill>
        <p:spPr bwMode="auto">
          <a:xfrm>
            <a:off x="0" y="0"/>
            <a:ext cx="3076575" cy="3743325"/>
          </a:xfrm>
          <a:prstGeom prst="rect">
            <a:avLst/>
          </a:prstGeom>
          <a:noFill/>
          <a:ln w="9525">
            <a:noFill/>
            <a:miter lim="800000"/>
            <a:headEnd/>
            <a:tailEnd/>
          </a:ln>
        </p:spPr>
      </p:pic>
      <p:sp>
        <p:nvSpPr>
          <p:cNvPr id="17412" name="TextBox 5"/>
          <p:cNvSpPr txBox="1">
            <a:spLocks noChangeArrowheads="1"/>
          </p:cNvSpPr>
          <p:nvPr/>
        </p:nvSpPr>
        <p:spPr bwMode="auto">
          <a:xfrm>
            <a:off x="2057400" y="2667000"/>
            <a:ext cx="6324600" cy="3046413"/>
          </a:xfrm>
          <a:prstGeom prst="rect">
            <a:avLst/>
          </a:prstGeom>
          <a:noFill/>
          <a:ln w="9525">
            <a:noFill/>
            <a:miter lim="800000"/>
            <a:headEnd/>
            <a:tailEnd/>
          </a:ln>
        </p:spPr>
        <p:txBody>
          <a:bodyPr>
            <a:spAutoFit/>
          </a:bodyPr>
          <a:lstStyle/>
          <a:p>
            <a:pPr>
              <a:buFont typeface="Wingdings" pitchFamily="2" charset="2"/>
              <a:buChar char="§"/>
            </a:pPr>
            <a:r>
              <a:rPr lang="en-US" sz="3200" dirty="0">
                <a:latin typeface="Calibri" pitchFamily="34" charset="0"/>
              </a:rPr>
              <a:t>Please take care of your personal 	needs</a:t>
            </a:r>
          </a:p>
          <a:p>
            <a:pPr>
              <a:buFont typeface="Wingdings" pitchFamily="2" charset="2"/>
              <a:buChar char="§"/>
            </a:pPr>
            <a:r>
              <a:rPr lang="en-US" sz="3200" dirty="0">
                <a:latin typeface="Calibri" pitchFamily="34" charset="0"/>
              </a:rPr>
              <a:t>  Morning and Afternoon Breaks</a:t>
            </a:r>
          </a:p>
          <a:p>
            <a:pPr>
              <a:buFont typeface="Wingdings" pitchFamily="2" charset="2"/>
              <a:buChar char="§"/>
            </a:pPr>
            <a:r>
              <a:rPr lang="en-US" sz="3200" dirty="0">
                <a:latin typeface="Calibri" pitchFamily="34" charset="0"/>
              </a:rPr>
              <a:t>  Lunch (11:30 – </a:t>
            </a:r>
            <a:r>
              <a:rPr lang="en-US" sz="3200" dirty="0" smtClean="0">
                <a:latin typeface="Calibri" pitchFamily="34" charset="0"/>
              </a:rPr>
              <a:t>12:30)</a:t>
            </a:r>
            <a:endParaRPr lang="en-US" sz="3200" dirty="0">
              <a:latin typeface="Calibri" pitchFamily="34" charset="0"/>
            </a:endParaRPr>
          </a:p>
          <a:p>
            <a:pPr>
              <a:buFont typeface="Wingdings" pitchFamily="2" charset="2"/>
              <a:buChar char="§"/>
            </a:pPr>
            <a:r>
              <a:rPr lang="en-US" sz="3200" dirty="0">
                <a:latin typeface="Calibri" pitchFamily="34" charset="0"/>
              </a:rPr>
              <a:t>  Cell Phones</a:t>
            </a:r>
          </a:p>
          <a:p>
            <a:pPr>
              <a:buFont typeface="Wingdings" pitchFamily="2" charset="2"/>
              <a:buChar char="§"/>
            </a:pPr>
            <a:r>
              <a:rPr lang="en-US" sz="3200" dirty="0">
                <a:latin typeface="Calibri" pitchFamily="34" charset="0"/>
              </a:rPr>
              <a:t>  Questions?     Parking Lot</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p:nvPr>
        </p:nvSpPr>
        <p:spPr/>
        <p:txBody>
          <a:bodyPr/>
          <a:lstStyle/>
          <a:p>
            <a:r>
              <a:rPr lang="en-US" dirty="0" smtClean="0"/>
              <a:t>Lunch</a:t>
            </a:r>
          </a:p>
        </p:txBody>
      </p:sp>
      <p:pic>
        <p:nvPicPr>
          <p:cNvPr id="38914"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38915" name="Picture 1"/>
          <p:cNvPicPr>
            <a:picLocks noGrp="1" noChangeAspect="1" noChangeArrowheads="1"/>
          </p:cNvPicPr>
          <p:nvPr>
            <p:ph idx="1"/>
          </p:nvPr>
        </p:nvPicPr>
        <p:blipFill>
          <a:blip r:embed="rId4" cstate="print"/>
          <a:srcRect/>
          <a:stretch>
            <a:fillRect/>
          </a:stretch>
        </p:blipFill>
        <p:spPr>
          <a:xfrm>
            <a:off x="2438400" y="1295400"/>
            <a:ext cx="4572000" cy="4572000"/>
          </a:xfrm>
        </p:spPr>
      </p:pic>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Major </a:t>
            </a:r>
            <a:r>
              <a:rPr lang="en-US" dirty="0" err="1" smtClean="0"/>
              <a:t>Learnings</a:t>
            </a:r>
            <a:endParaRPr lang="en-US" dirty="0"/>
          </a:p>
        </p:txBody>
      </p:sp>
      <p:pic>
        <p:nvPicPr>
          <p:cNvPr id="4" name="Content Placeholder 3" descr="woman-thinking_thumb[1].jpg"/>
          <p:cNvPicPr>
            <a:picLocks noGrp="1" noChangeAspect="1"/>
          </p:cNvPicPr>
          <p:nvPr>
            <p:ph idx="1"/>
          </p:nvPr>
        </p:nvPicPr>
        <p:blipFill>
          <a:blip r:embed="rId2" cstate="print"/>
          <a:srcRect t="13336" b="13336"/>
          <a:stretch>
            <a:fillRect/>
          </a:stretch>
        </p:blipFill>
        <p:spPr>
          <a:xfrm>
            <a:off x="6248400" y="4785137"/>
            <a:ext cx="2438400" cy="1341026"/>
          </a:xfrm>
          <a:prstGeom prst="rect">
            <a:avLst/>
          </a:prstGeom>
        </p:spPr>
      </p:pic>
      <p:sp>
        <p:nvSpPr>
          <p:cNvPr id="7" name="TextBox 6"/>
          <p:cNvSpPr txBox="1"/>
          <p:nvPr/>
        </p:nvSpPr>
        <p:spPr>
          <a:xfrm>
            <a:off x="1946077" y="2212588"/>
            <a:ext cx="184666" cy="369332"/>
          </a:xfrm>
          <a:prstGeom prst="rect">
            <a:avLst/>
          </a:prstGeom>
          <a:noFill/>
        </p:spPr>
        <p:txBody>
          <a:bodyPr wrap="none" rtlCol="0">
            <a:spAutoFit/>
          </a:bodyPr>
          <a:lstStyle/>
          <a:p>
            <a:endParaRPr lang="en-US" dirty="0"/>
          </a:p>
        </p:txBody>
      </p:sp>
      <p:sp>
        <p:nvSpPr>
          <p:cNvPr id="8" name="TextBox 7"/>
          <p:cNvSpPr txBox="1"/>
          <p:nvPr/>
        </p:nvSpPr>
        <p:spPr>
          <a:xfrm>
            <a:off x="1295400" y="1828800"/>
            <a:ext cx="5410200" cy="2031325"/>
          </a:xfrm>
          <a:prstGeom prst="rect">
            <a:avLst/>
          </a:prstGeom>
          <a:noFill/>
        </p:spPr>
        <p:txBody>
          <a:bodyPr wrap="square" rtlCol="0">
            <a:spAutoFit/>
          </a:bodyPr>
          <a:lstStyle/>
          <a:p>
            <a:pPr marL="285750" indent="-285750">
              <a:buFont typeface="Arial"/>
              <a:buChar char="•"/>
            </a:pPr>
            <a:endParaRPr lang="en-US" sz="3600" dirty="0" smtClean="0"/>
          </a:p>
          <a:p>
            <a:pPr marL="285750" indent="-285750">
              <a:buFont typeface="Arial"/>
              <a:buChar char="•"/>
            </a:pPr>
            <a:endParaRPr lang="en-US" dirty="0"/>
          </a:p>
          <a:p>
            <a:pPr marL="285750" indent="-285750">
              <a:buFont typeface="Arial"/>
              <a:buChar char="•"/>
            </a:pPr>
            <a:endParaRPr lang="en-US" dirty="0" smtClean="0"/>
          </a:p>
          <a:p>
            <a:pPr marL="285750" indent="-285750">
              <a:buFont typeface="Arial"/>
              <a:buChar char="•"/>
            </a:pPr>
            <a:endParaRPr lang="en-US" dirty="0"/>
          </a:p>
          <a:p>
            <a:pPr marL="285750" indent="-285750">
              <a:buFont typeface="Arial"/>
              <a:buChar char="•"/>
            </a:pPr>
            <a:endParaRPr lang="en-US" dirty="0" smtClean="0"/>
          </a:p>
          <a:p>
            <a:pPr marL="285750" indent="-285750">
              <a:buFont typeface="Arial"/>
              <a:buChar char="•"/>
            </a:pPr>
            <a:endParaRPr lang="en-US" dirty="0"/>
          </a:p>
        </p:txBody>
      </p:sp>
    </p:spTree>
    <p:extLst>
      <p:ext uri="{BB962C8B-B14F-4D97-AF65-F5344CB8AC3E}">
        <p14:creationId xmlns:p14="http://schemas.microsoft.com/office/powerpoint/2010/main" val="267709872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might this be helpful in your classroom?</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1632" y="5838300"/>
            <a:ext cx="2320506" cy="1019700"/>
          </a:xfrm>
          <a:prstGeom prst="rect">
            <a:avLst/>
          </a:prstGeom>
        </p:spPr>
      </p:pic>
      <p:pic>
        <p:nvPicPr>
          <p:cNvPr id="74754" name="Picture 2" descr="C:\Users\bepayne\AppData\Local\Microsoft\Windows\Temporary Internet Files\Content.IE5\8DI24R48\MC900297565[1].wmf"/>
          <p:cNvPicPr>
            <a:picLocks noChangeAspect="1" noChangeArrowheads="1"/>
          </p:cNvPicPr>
          <p:nvPr/>
        </p:nvPicPr>
        <p:blipFill>
          <a:blip r:embed="rId4" cstate="print"/>
          <a:srcRect/>
          <a:stretch>
            <a:fillRect/>
          </a:stretch>
        </p:blipFill>
        <p:spPr bwMode="auto">
          <a:xfrm>
            <a:off x="2819400" y="2286000"/>
            <a:ext cx="3496056" cy="2238888"/>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85800"/>
            <a:ext cx="7772400" cy="1470025"/>
          </a:xfrm>
        </p:spPr>
        <p:txBody>
          <a:bodyPr/>
          <a:lstStyle/>
          <a:p>
            <a:r>
              <a:rPr lang="en-US" dirty="0" smtClean="0"/>
              <a:t>Helping Students Quote Text Effectively</a:t>
            </a:r>
            <a:endParaRPr lang="en-US" dirty="0"/>
          </a:p>
        </p:txBody>
      </p:sp>
      <p:sp>
        <p:nvSpPr>
          <p:cNvPr id="3" name="Subtitle 2"/>
          <p:cNvSpPr>
            <a:spLocks noGrp="1"/>
          </p:cNvSpPr>
          <p:nvPr>
            <p:ph type="subTitle" idx="1"/>
          </p:nvPr>
        </p:nvSpPr>
        <p:spPr>
          <a:xfrm>
            <a:off x="3733800" y="3429000"/>
            <a:ext cx="4572000" cy="1371600"/>
          </a:xfrm>
        </p:spPr>
        <p:txBody>
          <a:bodyPr/>
          <a:lstStyle/>
          <a:p>
            <a:r>
              <a:rPr lang="en-US" dirty="0" smtClean="0"/>
              <a:t>a</a:t>
            </a:r>
          </a:p>
          <a:p>
            <a:pPr>
              <a:spcBef>
                <a:spcPts val="0"/>
              </a:spcBef>
            </a:pPr>
            <a:r>
              <a:rPr lang="en-US" dirty="0" smtClean="0"/>
              <a:t>Robert Harris Model</a:t>
            </a:r>
            <a:endParaRPr lang="en-US" dirty="0"/>
          </a:p>
        </p:txBody>
      </p:sp>
      <p:pic>
        <p:nvPicPr>
          <p:cNvPr id="4" name="Picture 3" descr="USE3.jpg"/>
          <p:cNvPicPr>
            <a:picLocks noChangeAspect="1"/>
          </p:cNvPicPr>
          <p:nvPr/>
        </p:nvPicPr>
        <p:blipFill>
          <a:blip r:embed="rId2" cstate="print"/>
          <a:stretch>
            <a:fillRect/>
          </a:stretch>
        </p:blipFill>
        <p:spPr>
          <a:xfrm>
            <a:off x="990600" y="2438400"/>
            <a:ext cx="2438400" cy="3048000"/>
          </a:xfrm>
          <a:prstGeom prst="rect">
            <a:avLst/>
          </a:prstGeom>
          <a:effectLst>
            <a:glow rad="228600">
              <a:schemeClr val="accent1">
                <a:satMod val="175000"/>
                <a:alpha val="40000"/>
              </a:schemeClr>
            </a:glow>
            <a:reflection blurRad="6350" stA="50000" endA="300" endPos="55000" dir="5400000" sy="-100000" algn="bl" rotWithShape="0"/>
          </a:effectLst>
          <a:scene3d>
            <a:camera prst="perspectiveContrastingRightFacing"/>
            <a:lightRig rig="threePt" dir="t"/>
          </a:scene3d>
        </p:spPr>
      </p:pic>
      <p:pic>
        <p:nvPicPr>
          <p:cNvPr id="5"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3810000"/>
            <a:ext cx="8229600" cy="1752600"/>
          </a:xfrm>
        </p:spPr>
        <p:txBody>
          <a:bodyPr rtlCol="0">
            <a:normAutofit/>
          </a:bodyPr>
          <a:lstStyle/>
          <a:p>
            <a:pPr fontAlgn="auto">
              <a:spcAft>
                <a:spcPts val="0"/>
              </a:spcAft>
              <a:buFont typeface="Arial" pitchFamily="34" charset="0"/>
              <a:buChar char="•"/>
              <a:defRPr/>
            </a:pPr>
            <a:r>
              <a:rPr lang="en-US" dirty="0" smtClean="0"/>
              <a:t>Writing is participating in an ongoing conversation</a:t>
            </a:r>
          </a:p>
          <a:p>
            <a:pPr fontAlgn="auto">
              <a:spcAft>
                <a:spcPts val="0"/>
              </a:spcAft>
              <a:buFont typeface="Arial" pitchFamily="34" charset="0"/>
              <a:buChar char="•"/>
              <a:defRPr/>
            </a:pPr>
            <a:r>
              <a:rPr lang="en-US" dirty="0" smtClean="0"/>
              <a:t>Low-stakes opportunities to practice skills</a:t>
            </a:r>
            <a:endParaRPr lang="en-US" dirty="0"/>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11" name="Picture 10" descr="Writing_frontpage.JPG"/>
          <p:cNvPicPr>
            <a:picLocks noChangeAspect="1"/>
          </p:cNvPicPr>
          <p:nvPr/>
        </p:nvPicPr>
        <p:blipFill>
          <a:blip r:embed="rId4" cstate="print"/>
          <a:stretch>
            <a:fillRect/>
          </a:stretch>
        </p:blipFill>
        <p:spPr>
          <a:xfrm>
            <a:off x="228600" y="838200"/>
            <a:ext cx="4275451" cy="2510894"/>
          </a:xfrm>
          <a:prstGeom prst="rect">
            <a:avLst/>
          </a:prstGeom>
        </p:spPr>
      </p:pic>
      <p:sp>
        <p:nvSpPr>
          <p:cNvPr id="19457" name="Title 1"/>
          <p:cNvSpPr>
            <a:spLocks noGrp="1"/>
          </p:cNvSpPr>
          <p:nvPr>
            <p:ph type="title"/>
          </p:nvPr>
        </p:nvSpPr>
        <p:spPr>
          <a:xfrm>
            <a:off x="4876800" y="1295400"/>
            <a:ext cx="3962400" cy="1143000"/>
          </a:xfrm>
        </p:spPr>
        <p:txBody>
          <a:bodyPr>
            <a:normAutofit fontScale="90000"/>
          </a:bodyPr>
          <a:lstStyle/>
          <a:p>
            <a:pPr algn="l"/>
            <a:r>
              <a:rPr lang="en-US" dirty="0" smtClean="0"/>
              <a:t>Classroom </a:t>
            </a:r>
            <a:br>
              <a:rPr lang="en-US" dirty="0" smtClean="0"/>
            </a:br>
            <a:r>
              <a:rPr lang="en-US" dirty="0"/>
              <a:t> </a:t>
            </a:r>
            <a:r>
              <a:rPr lang="en-US" dirty="0" smtClean="0"/>
              <a:t>           Principles</a:t>
            </a:r>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normAutofit/>
          </a:bodyPr>
          <a:lstStyle/>
          <a:p>
            <a:r>
              <a:rPr lang="en-US" dirty="0" smtClean="0"/>
              <a:t>Welcome to the Conversation!</a:t>
            </a:r>
          </a:p>
        </p:txBody>
      </p:sp>
      <p:sp>
        <p:nvSpPr>
          <p:cNvPr id="3" name="Content Placeholder 2"/>
          <p:cNvSpPr>
            <a:spLocks noGrp="1"/>
          </p:cNvSpPr>
          <p:nvPr>
            <p:ph idx="1"/>
          </p:nvPr>
        </p:nvSpPr>
        <p:spPr>
          <a:xfrm>
            <a:off x="381000" y="2667000"/>
            <a:ext cx="6477000" cy="3124199"/>
          </a:xfrm>
        </p:spPr>
        <p:txBody>
          <a:bodyPr rtlCol="0">
            <a:normAutofit/>
          </a:bodyPr>
          <a:lstStyle/>
          <a:p>
            <a:pPr fontAlgn="auto">
              <a:spcAft>
                <a:spcPts val="0"/>
              </a:spcAft>
              <a:buNone/>
              <a:defRPr/>
            </a:pPr>
            <a:r>
              <a:rPr lang="en-US" dirty="0" smtClean="0"/>
              <a:t>Effective academic writing …..</a:t>
            </a:r>
          </a:p>
          <a:p>
            <a:pPr fontAlgn="auto">
              <a:spcAft>
                <a:spcPts val="0"/>
              </a:spcAft>
              <a:buNone/>
              <a:defRPr/>
            </a:pPr>
            <a:endParaRPr lang="en-US" sz="1400" dirty="0" smtClean="0"/>
          </a:p>
          <a:p>
            <a:pPr marL="514350" indent="-514350" fontAlgn="auto">
              <a:spcAft>
                <a:spcPts val="0"/>
              </a:spcAft>
              <a:buFont typeface="+mj-lt"/>
              <a:buAutoNum type="arabicPeriod"/>
              <a:defRPr/>
            </a:pPr>
            <a:r>
              <a:rPr lang="en-US" dirty="0" smtClean="0"/>
              <a:t>Involves listening to others</a:t>
            </a:r>
          </a:p>
          <a:p>
            <a:pPr marL="514350" indent="-514350" fontAlgn="auto">
              <a:spcAft>
                <a:spcPts val="0"/>
              </a:spcAft>
              <a:buFont typeface="+mj-lt"/>
              <a:buAutoNum type="arabicPeriod"/>
              <a:defRPr/>
            </a:pPr>
            <a:r>
              <a:rPr lang="en-US" dirty="0" smtClean="0"/>
              <a:t>Summarizing other’s views</a:t>
            </a:r>
          </a:p>
          <a:p>
            <a:pPr marL="514350" indent="-514350" fontAlgn="auto">
              <a:spcAft>
                <a:spcPts val="0"/>
              </a:spcAft>
              <a:buFont typeface="+mj-lt"/>
              <a:buAutoNum type="arabicPeriod"/>
              <a:defRPr/>
            </a:pPr>
            <a:r>
              <a:rPr lang="en-US" dirty="0" smtClean="0"/>
              <a:t>Responding with our own ideas</a:t>
            </a:r>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5" name="Picture 4" descr="conversation_custom-0ae287d8ef4ce97dd6b0f1068167a0319e5a3192-s6-c30.jpg"/>
          <p:cNvPicPr>
            <a:picLocks noChangeAspect="1"/>
          </p:cNvPicPr>
          <p:nvPr/>
        </p:nvPicPr>
        <p:blipFill>
          <a:blip r:embed="rId4" cstate="print"/>
          <a:stretch>
            <a:fillRect/>
          </a:stretch>
        </p:blipFill>
        <p:spPr>
          <a:xfrm>
            <a:off x="5638800" y="1295400"/>
            <a:ext cx="3301391" cy="35052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normAutofit fontScale="90000"/>
          </a:bodyPr>
          <a:lstStyle/>
          <a:p>
            <a:r>
              <a:rPr lang="en-US" sz="3600" dirty="0" smtClean="0"/>
              <a:t>Academic Writing           Argumentative Writing</a:t>
            </a:r>
          </a:p>
        </p:txBody>
      </p:sp>
      <p:sp>
        <p:nvSpPr>
          <p:cNvPr id="3" name="Content Placeholder 2"/>
          <p:cNvSpPr>
            <a:spLocks noGrp="1"/>
          </p:cNvSpPr>
          <p:nvPr>
            <p:ph idx="1"/>
          </p:nvPr>
        </p:nvSpPr>
        <p:spPr>
          <a:xfrm>
            <a:off x="533400" y="2133600"/>
            <a:ext cx="8229600" cy="3124199"/>
          </a:xfrm>
        </p:spPr>
        <p:txBody>
          <a:bodyPr rtlCol="0">
            <a:normAutofit lnSpcReduction="10000"/>
          </a:bodyPr>
          <a:lstStyle/>
          <a:p>
            <a:pPr fontAlgn="auto">
              <a:spcAft>
                <a:spcPts val="0"/>
              </a:spcAft>
              <a:buNone/>
              <a:defRPr/>
            </a:pPr>
            <a:r>
              <a:rPr lang="en-US" dirty="0" smtClean="0"/>
              <a:t>“…to argue well you need to do more than assert your own ideas. You need to enter a conversation, using what others say (or might say) as a sounding board for your own ideas.”</a:t>
            </a:r>
            <a:endParaRPr lang="en-US" dirty="0"/>
          </a:p>
          <a:p>
            <a:pPr algn="r" fontAlgn="auto">
              <a:spcAft>
                <a:spcPts val="0"/>
              </a:spcAft>
              <a:buNone/>
              <a:defRPr/>
            </a:pPr>
            <a:r>
              <a:rPr lang="en-US" dirty="0" smtClean="0"/>
              <a:t>--Graff, </a:t>
            </a:r>
            <a:r>
              <a:rPr lang="en-US" dirty="0" err="1" smtClean="0"/>
              <a:t>Birkenstein</a:t>
            </a:r>
            <a:r>
              <a:rPr lang="en-US" dirty="0" smtClean="0"/>
              <a:t>, Durst</a:t>
            </a:r>
          </a:p>
          <a:p>
            <a:pPr>
              <a:buNone/>
              <a:defRPr/>
            </a:pPr>
            <a:r>
              <a:rPr lang="en-US" i="1" dirty="0" smtClean="0"/>
              <a:t>						They Say, I Say     </a:t>
            </a:r>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
        <p:nvSpPr>
          <p:cNvPr id="5" name="Equal 4"/>
          <p:cNvSpPr/>
          <p:nvPr/>
        </p:nvSpPr>
        <p:spPr>
          <a:xfrm>
            <a:off x="3886200" y="609600"/>
            <a:ext cx="609600" cy="457200"/>
          </a:xfrm>
          <a:prstGeom prst="mathEqual">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normAutofit fontScale="90000"/>
          </a:bodyPr>
          <a:lstStyle/>
          <a:p>
            <a:r>
              <a:rPr lang="en-US" dirty="0" smtClean="0"/>
              <a:t>Low-stakes Opportunities to Practice</a:t>
            </a:r>
          </a:p>
        </p:txBody>
      </p:sp>
      <p:sp>
        <p:nvSpPr>
          <p:cNvPr id="3" name="Content Placeholder 2"/>
          <p:cNvSpPr>
            <a:spLocks noGrp="1"/>
          </p:cNvSpPr>
          <p:nvPr>
            <p:ph idx="1"/>
          </p:nvPr>
        </p:nvSpPr>
        <p:spPr>
          <a:xfrm>
            <a:off x="685800" y="1676400"/>
            <a:ext cx="8229600" cy="3124199"/>
          </a:xfrm>
        </p:spPr>
        <p:txBody>
          <a:bodyPr rtlCol="0">
            <a:normAutofit/>
          </a:bodyPr>
          <a:lstStyle/>
          <a:p>
            <a:pPr algn="ctr" fontAlgn="auto">
              <a:spcAft>
                <a:spcPts val="0"/>
              </a:spcAft>
              <a:buNone/>
              <a:defRPr/>
            </a:pPr>
            <a:r>
              <a:rPr lang="en-US" dirty="0" smtClean="0"/>
              <a:t>Allows students to Name it &amp; Claim it!</a:t>
            </a:r>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1026" name="Picture 2" descr="C:\Users\bepayne\AppData\Local\Microsoft\Windows\Temporary Internet Files\Content.IE5\M9MD1SD3\MC900441896[1].wmf"/>
          <p:cNvPicPr>
            <a:picLocks noChangeAspect="1" noChangeArrowheads="1"/>
          </p:cNvPicPr>
          <p:nvPr/>
        </p:nvPicPr>
        <p:blipFill>
          <a:blip r:embed="rId4" cstate="print"/>
          <a:srcRect/>
          <a:stretch>
            <a:fillRect/>
          </a:stretch>
        </p:blipFill>
        <p:spPr bwMode="auto">
          <a:xfrm>
            <a:off x="3581400" y="4191000"/>
            <a:ext cx="2667000" cy="1905000"/>
          </a:xfrm>
          <a:prstGeom prst="rect">
            <a:avLst/>
          </a:prstGeom>
          <a:noFill/>
        </p:spPr>
      </p:pic>
      <p:sp>
        <p:nvSpPr>
          <p:cNvPr id="7" name="Cloud Callout 6"/>
          <p:cNvSpPr/>
          <p:nvPr/>
        </p:nvSpPr>
        <p:spPr>
          <a:xfrm flipH="1">
            <a:off x="1676400" y="2590800"/>
            <a:ext cx="2590800" cy="1828800"/>
          </a:xfrm>
          <a:prstGeom prst="cloudCallou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8" name="TextBox 7"/>
          <p:cNvSpPr txBox="1"/>
          <p:nvPr/>
        </p:nvSpPr>
        <p:spPr>
          <a:xfrm>
            <a:off x="2057400" y="3124200"/>
            <a:ext cx="1905000" cy="954107"/>
          </a:xfrm>
          <a:prstGeom prst="rect">
            <a:avLst/>
          </a:prstGeom>
          <a:noFill/>
        </p:spPr>
        <p:txBody>
          <a:bodyPr wrap="square" rtlCol="0">
            <a:spAutoFit/>
          </a:bodyPr>
          <a:lstStyle/>
          <a:p>
            <a:pPr algn="ctr"/>
            <a:r>
              <a:rPr lang="en-US" sz="2800" b="1" dirty="0" smtClean="0">
                <a:latin typeface="Bradley Hand ITC" pitchFamily="66" charset="0"/>
              </a:rPr>
              <a:t> Let’s get started!</a:t>
            </a:r>
            <a:endParaRPr lang="en-US" sz="2800" b="1" dirty="0">
              <a:latin typeface="Bradley Hand ITC" pitchFamily="66" charset="0"/>
            </a:endParaRP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normAutofit fontScale="90000"/>
          </a:bodyPr>
          <a:lstStyle/>
          <a:p>
            <a:r>
              <a:rPr lang="en-US" dirty="0" smtClean="0"/>
              <a:t>Whatever your topic…</a:t>
            </a:r>
            <a:br>
              <a:rPr lang="en-US" dirty="0" smtClean="0"/>
            </a:br>
            <a:r>
              <a:rPr lang="en-US" dirty="0" smtClean="0"/>
              <a:t>Someone is already talking about it!</a:t>
            </a:r>
          </a:p>
        </p:txBody>
      </p:sp>
      <p:sp>
        <p:nvSpPr>
          <p:cNvPr id="3" name="Content Placeholder 2"/>
          <p:cNvSpPr>
            <a:spLocks noGrp="1"/>
          </p:cNvSpPr>
          <p:nvPr>
            <p:ph idx="1"/>
          </p:nvPr>
        </p:nvSpPr>
        <p:spPr>
          <a:xfrm>
            <a:off x="1447800" y="1981200"/>
            <a:ext cx="6629400" cy="3352800"/>
          </a:xfrm>
        </p:spPr>
        <p:txBody>
          <a:bodyPr rtlCol="0">
            <a:normAutofit/>
          </a:bodyPr>
          <a:lstStyle/>
          <a:p>
            <a:pPr fontAlgn="auto">
              <a:spcAft>
                <a:spcPts val="0"/>
              </a:spcAft>
              <a:buNone/>
              <a:defRPr/>
            </a:pPr>
            <a:r>
              <a:rPr lang="en-US" dirty="0" smtClean="0"/>
              <a:t>Imagine this…</a:t>
            </a:r>
          </a:p>
          <a:p>
            <a:pPr algn="r" fontAlgn="auto">
              <a:spcAft>
                <a:spcPts val="0"/>
              </a:spcAft>
              <a:buNone/>
              <a:defRPr/>
            </a:pPr>
            <a:r>
              <a:rPr lang="en-US" dirty="0" smtClean="0"/>
              <a:t>You have been invited to a friend’s house. As you walk in, you hear a heated discussion…</a:t>
            </a:r>
            <a:endParaRPr lang="en-US" dirty="0"/>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5" name="Picture 4" descr="argument-cartoon.jpg"/>
          <p:cNvPicPr>
            <a:picLocks noChangeAspect="1"/>
          </p:cNvPicPr>
          <p:nvPr/>
        </p:nvPicPr>
        <p:blipFill>
          <a:blip r:embed="rId4" cstate="print"/>
          <a:stretch>
            <a:fillRect/>
          </a:stretch>
        </p:blipFill>
        <p:spPr>
          <a:xfrm>
            <a:off x="381000" y="3581400"/>
            <a:ext cx="3810000" cy="303847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457200" y="609600"/>
            <a:ext cx="8229600" cy="1143000"/>
          </a:xfrm>
        </p:spPr>
        <p:txBody>
          <a:bodyPr>
            <a:normAutofit fontScale="90000"/>
          </a:bodyPr>
          <a:lstStyle/>
          <a:p>
            <a:pPr algn="l"/>
            <a:r>
              <a:rPr lang="en-US" dirty="0"/>
              <a:t>A</a:t>
            </a:r>
            <a:r>
              <a:rPr lang="en-US" dirty="0" smtClean="0"/>
              <a:t>.  A controversial call during a World 	Series Game</a:t>
            </a:r>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
        <p:nvSpPr>
          <p:cNvPr id="10" name="Title 1"/>
          <p:cNvSpPr txBox="1">
            <a:spLocks/>
          </p:cNvSpPr>
          <p:nvPr/>
        </p:nvSpPr>
        <p:spPr>
          <a:xfrm>
            <a:off x="533400" y="3886200"/>
            <a:ext cx="8229600" cy="1828800"/>
          </a:xfrm>
          <a:prstGeom prst="rect">
            <a:avLst/>
          </a:prstGeom>
        </p:spPr>
        <p:txBody>
          <a:bodyPr vert="horz" lIns="91440" tIns="45720" rIns="91440" bIns="45720" rtlCol="0" anchor="ctr">
            <a:normAutofit fontScale="90000" lnSpcReduction="10000"/>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z="4400" dirty="0" smtClean="0">
                <a:latin typeface="+mj-lt"/>
                <a:ea typeface="+mj-ea"/>
                <a:cs typeface="+mj-cs"/>
              </a:rPr>
              <a:t>B.  Kim </a:t>
            </a:r>
            <a:r>
              <a:rPr lang="en-US" sz="4400" dirty="0" err="1" smtClean="0">
                <a:latin typeface="+mj-lt"/>
                <a:ea typeface="+mj-ea"/>
                <a:cs typeface="+mj-cs"/>
              </a:rPr>
              <a:t>Kardashian’s</a:t>
            </a:r>
            <a:r>
              <a:rPr lang="en-US" sz="4400" dirty="0" smtClean="0">
                <a:latin typeface="+mj-lt"/>
                <a:ea typeface="+mj-ea"/>
                <a:cs typeface="+mj-cs"/>
              </a:rPr>
              <a:t> willingness to 	publish her child’s baby pictures 	for a bazillions of dollars.</a:t>
            </a:r>
            <a:endParaRPr kumimoji="0" lang="en-US" sz="4400" b="0" i="0" u="none" strike="noStrike" kern="1200" cap="none" spc="0" normalizeH="0" baseline="0" noProof="0" dirty="0" smtClean="0">
              <a:ln>
                <a:noFill/>
              </a:ln>
              <a:solidFill>
                <a:schemeClr val="tx1"/>
              </a:solidFill>
              <a:effectLst/>
              <a:uLnTx/>
              <a:uFillTx/>
              <a:latin typeface="+mj-lt"/>
              <a:ea typeface="+mj-ea"/>
              <a:cs typeface="+mj-cs"/>
            </a:endParaRPr>
          </a:p>
        </p:txBody>
      </p:sp>
      <p:pic>
        <p:nvPicPr>
          <p:cNvPr id="11" name="Picture 10" descr="aptopix-world-series-red-sox-cardinals-baseball.jpg"/>
          <p:cNvPicPr>
            <a:picLocks noChangeAspect="1"/>
          </p:cNvPicPr>
          <p:nvPr/>
        </p:nvPicPr>
        <p:blipFill>
          <a:blip r:embed="rId4" cstate="print"/>
          <a:stretch>
            <a:fillRect/>
          </a:stretch>
        </p:blipFill>
        <p:spPr>
          <a:xfrm>
            <a:off x="1828800" y="2057400"/>
            <a:ext cx="5192212" cy="3581400"/>
          </a:xfrm>
          <a:prstGeom prst="rect">
            <a:avLst/>
          </a:prstGeom>
        </p:spPr>
      </p:pic>
      <p:pic>
        <p:nvPicPr>
          <p:cNvPr id="12" name="Picture 11" descr="Kanye Kim Kardashian will not sell baby photos.jpg"/>
          <p:cNvPicPr>
            <a:picLocks noChangeAspect="1"/>
          </p:cNvPicPr>
          <p:nvPr/>
        </p:nvPicPr>
        <p:blipFill>
          <a:blip r:embed="rId5" cstate="print"/>
          <a:stretch>
            <a:fillRect/>
          </a:stretch>
        </p:blipFill>
        <p:spPr>
          <a:xfrm>
            <a:off x="3124200" y="457200"/>
            <a:ext cx="5422392" cy="3292604"/>
          </a:xfrm>
          <a:prstGeom prst="rect">
            <a:avLst/>
          </a:prstGeom>
        </p:spPr>
      </p:pic>
      <p:pic>
        <p:nvPicPr>
          <p:cNvPr id="13" name="Picture 12" descr="Eat-No-Meat.jpg"/>
          <p:cNvPicPr>
            <a:picLocks noChangeAspect="1"/>
          </p:cNvPicPr>
          <p:nvPr/>
        </p:nvPicPr>
        <p:blipFill>
          <a:blip r:embed="rId6" cstate="print"/>
          <a:stretch>
            <a:fillRect/>
          </a:stretch>
        </p:blipFill>
        <p:spPr>
          <a:xfrm>
            <a:off x="533400" y="2895600"/>
            <a:ext cx="3977640" cy="3482065"/>
          </a:xfrm>
          <a:prstGeom prst="rect">
            <a:avLst/>
          </a:prstGeom>
        </p:spPr>
      </p:pic>
      <p:sp>
        <p:nvSpPr>
          <p:cNvPr id="5" name="Title 1"/>
          <p:cNvSpPr txBox="1">
            <a:spLocks/>
          </p:cNvSpPr>
          <p:nvPr/>
        </p:nvSpPr>
        <p:spPr>
          <a:xfrm>
            <a:off x="2057400" y="1143000"/>
            <a:ext cx="6781800" cy="2362200"/>
          </a:xfrm>
          <a:prstGeom prst="rect">
            <a:avLst/>
          </a:prstGeom>
        </p:spPr>
        <p:txBody>
          <a:bodyPr vert="horz" lIns="91440" tIns="45720" rIns="91440" bIns="45720" rtlCol="0" anchor="ctr">
            <a:normAutofit fontScale="97500"/>
          </a:bodyPr>
          <a:lstStyle/>
          <a:p>
            <a:pPr marL="742950" marR="0" lvl="0" indent="-742950" algn="l" defTabSz="914400" rtl="0" eaLnBrk="1" fontAlgn="auto" latinLnBrk="0" hangingPunct="1">
              <a:lnSpc>
                <a:spcPct val="100000"/>
              </a:lnSpc>
              <a:spcBef>
                <a:spcPct val="0"/>
              </a:spcBef>
              <a:spcAft>
                <a:spcPts val="0"/>
              </a:spcAft>
              <a:buClrTx/>
              <a:buSzTx/>
              <a:buFontTx/>
              <a:buAutoNum type="alphaUcPeriod" startAt="3"/>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Why the whole </a:t>
            </a:r>
          </a:p>
          <a:p>
            <a:pPr marL="742950" marR="0" lvl="0" indent="-742950" algn="l" defTabSz="914400" rtl="0" eaLnBrk="1" fontAlgn="auto" latinLnBrk="0" hangingPunct="1">
              <a:lnSpc>
                <a:spcPct val="100000"/>
              </a:lnSpc>
              <a:spcBef>
                <a:spcPct val="0"/>
              </a:spcBef>
              <a:spcAft>
                <a:spcPts val="0"/>
              </a:spcAft>
              <a:buClrTx/>
              <a:buSzTx/>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			family needs</a:t>
            </a:r>
            <a:r>
              <a:rPr kumimoji="0" lang="en-US" sz="4400" b="0" i="0" u="none" strike="noStrike" kern="1200" cap="none" spc="0" normalizeH="0" noProof="0" dirty="0" smtClean="0">
                <a:ln>
                  <a:noFill/>
                </a:ln>
                <a:solidFill>
                  <a:schemeClr val="tx1"/>
                </a:solidFill>
                <a:effectLst/>
                <a:uLnTx/>
                <a:uFillTx/>
                <a:latin typeface="+mj-lt"/>
                <a:ea typeface="+mj-ea"/>
                <a:cs typeface="+mj-cs"/>
              </a:rPr>
              <a:t> </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to </a:t>
            </a:r>
          </a:p>
          <a:p>
            <a:pPr marL="742950" marR="0" lvl="0" indent="-742950" algn="l" defTabSz="914400" rtl="0" eaLnBrk="1" fontAlgn="auto" latinLnBrk="0" hangingPunct="1">
              <a:lnSpc>
                <a:spcPct val="100000"/>
              </a:lnSpc>
              <a:spcBef>
                <a:spcPct val="0"/>
              </a:spcBef>
              <a:spcAft>
                <a:spcPts val="0"/>
              </a:spcAft>
              <a:buClrTx/>
              <a:buSzTx/>
              <a:tabLst/>
              <a:defRPr/>
            </a:pPr>
            <a:r>
              <a:rPr lang="en-US" sz="4400" dirty="0">
                <a:latin typeface="+mj-lt"/>
                <a:ea typeface="+mj-ea"/>
                <a:cs typeface="+mj-cs"/>
              </a:rPr>
              <a:t>	</a:t>
            </a:r>
            <a:r>
              <a:rPr lang="en-US" sz="4400" dirty="0" smtClean="0">
                <a:latin typeface="+mj-lt"/>
                <a:ea typeface="+mj-ea"/>
                <a:cs typeface="+mj-cs"/>
              </a:rPr>
              <a:t>			</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stop</a:t>
            </a:r>
            <a:r>
              <a:rPr kumimoji="0" lang="en-US" sz="4400" b="0" i="0" u="none" strike="noStrike" kern="1200" cap="none" spc="0" normalizeH="0" noProof="0" dirty="0" smtClean="0">
                <a:ln>
                  <a:noFill/>
                </a:ln>
                <a:solidFill>
                  <a:schemeClr val="tx1"/>
                </a:solidFill>
                <a:effectLst/>
                <a:uLnTx/>
                <a:uFillTx/>
                <a:latin typeface="+mj-lt"/>
                <a:ea typeface="+mj-ea"/>
                <a:cs typeface="+mj-cs"/>
              </a:rPr>
              <a:t> </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eating</a:t>
            </a:r>
            <a:r>
              <a:rPr lang="en-US" sz="4400" dirty="0">
                <a:latin typeface="+mj-lt"/>
                <a:ea typeface="+mj-ea"/>
                <a:cs typeface="+mj-cs"/>
              </a:rPr>
              <a:t> </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meat</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57"/>
                                        </p:tgtEl>
                                        <p:attrNameLst>
                                          <p:attrName>style.visibility</p:attrName>
                                        </p:attrNameLst>
                                      </p:cBhvr>
                                      <p:to>
                                        <p:strVal val="visible"/>
                                      </p:to>
                                    </p:set>
                                  </p:childTnLst>
                                </p:cTn>
                              </p:par>
                            </p:childTnLst>
                          </p:cTn>
                        </p:par>
                        <p:par>
                          <p:cTn id="7" fill="hold">
                            <p:stCondLst>
                              <p:cond delay="0"/>
                            </p:stCondLst>
                            <p:childTnLst>
                              <p:par>
                                <p:cTn id="8" presetID="3" presetClass="entr" presetSubtype="10" fill="hold" nodeType="after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linds(horizontal)">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1" nodeType="clickEffect">
                                  <p:stCondLst>
                                    <p:cond delay="0"/>
                                  </p:stCondLst>
                                  <p:childTnLst>
                                    <p:animEffect transition="out" filter="fade">
                                      <p:cBhvr>
                                        <p:cTn id="14" dur="2000"/>
                                        <p:tgtEl>
                                          <p:spTgt spid="19457"/>
                                        </p:tgtEl>
                                      </p:cBhvr>
                                    </p:animEffect>
                                    <p:set>
                                      <p:cBhvr>
                                        <p:cTn id="15" dur="1" fill="hold">
                                          <p:stCondLst>
                                            <p:cond delay="1999"/>
                                          </p:stCondLst>
                                        </p:cTn>
                                        <p:tgtEl>
                                          <p:spTgt spid="19457"/>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2000"/>
                                        <p:tgtEl>
                                          <p:spTgt spid="11"/>
                                        </p:tgtEl>
                                      </p:cBhvr>
                                    </p:animEffect>
                                    <p:set>
                                      <p:cBhvr>
                                        <p:cTn id="18" dur="1" fill="hold">
                                          <p:stCondLst>
                                            <p:cond delay="1999"/>
                                          </p:stCondLst>
                                        </p:cTn>
                                        <p:tgtEl>
                                          <p:spTgt spid="11"/>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par>
                          <p:cTn id="23" fill="hold">
                            <p:stCondLst>
                              <p:cond delay="0"/>
                            </p:stCondLst>
                            <p:childTnLst>
                              <p:par>
                                <p:cTn id="24" presetID="3" presetClass="entr" presetSubtype="1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blinds(horizontal)">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grpId="1" nodeType="clickEffect">
                                  <p:stCondLst>
                                    <p:cond delay="0"/>
                                  </p:stCondLst>
                                  <p:childTnLst>
                                    <p:animEffect transition="out" filter="fade">
                                      <p:cBhvr>
                                        <p:cTn id="30" dur="2000"/>
                                        <p:tgtEl>
                                          <p:spTgt spid="10"/>
                                        </p:tgtEl>
                                      </p:cBhvr>
                                    </p:animEffect>
                                    <p:set>
                                      <p:cBhvr>
                                        <p:cTn id="31" dur="1" fill="hold">
                                          <p:stCondLst>
                                            <p:cond delay="1999"/>
                                          </p:stCondLst>
                                        </p:cTn>
                                        <p:tgtEl>
                                          <p:spTgt spid="10"/>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2000"/>
                                        <p:tgtEl>
                                          <p:spTgt spid="12"/>
                                        </p:tgtEl>
                                      </p:cBhvr>
                                    </p:animEffect>
                                    <p:set>
                                      <p:cBhvr>
                                        <p:cTn id="34" dur="1" fill="hold">
                                          <p:stCondLst>
                                            <p:cond delay="1999"/>
                                          </p:stCondLst>
                                        </p:cTn>
                                        <p:tgtEl>
                                          <p:spTgt spid="12"/>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par>
                                <p:cTn id="39" presetID="3" presetClass="entr" presetSubtype="10"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blinds(horizontal)">
                                      <p:cBhvr>
                                        <p:cTn id="41" dur="500"/>
                                        <p:tgtEl>
                                          <p:spTgt spid="13"/>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grpId="1" nodeType="clickEffect">
                                  <p:stCondLst>
                                    <p:cond delay="0"/>
                                  </p:stCondLst>
                                  <p:childTnLst>
                                    <p:animEffect transition="out" filter="fade">
                                      <p:cBhvr>
                                        <p:cTn id="45" dur="2000"/>
                                        <p:tgtEl>
                                          <p:spTgt spid="5"/>
                                        </p:tgtEl>
                                      </p:cBhvr>
                                    </p:animEffect>
                                    <p:set>
                                      <p:cBhvr>
                                        <p:cTn id="46" dur="1" fill="hold">
                                          <p:stCondLst>
                                            <p:cond delay="1999"/>
                                          </p:stCondLst>
                                        </p:cTn>
                                        <p:tgtEl>
                                          <p:spTgt spid="5"/>
                                        </p:tgtEl>
                                        <p:attrNameLst>
                                          <p:attrName>style.visibility</p:attrName>
                                        </p:attrNameLst>
                                      </p:cBhvr>
                                      <p:to>
                                        <p:strVal val="hidden"/>
                                      </p:to>
                                    </p:set>
                                  </p:childTnLst>
                                </p:cTn>
                              </p:par>
                              <p:par>
                                <p:cTn id="47" presetID="10" presetClass="exit" presetSubtype="0" fill="hold" nodeType="withEffect">
                                  <p:stCondLst>
                                    <p:cond delay="0"/>
                                  </p:stCondLst>
                                  <p:childTnLst>
                                    <p:animEffect transition="out" filter="fade">
                                      <p:cBhvr>
                                        <p:cTn id="48" dur="2000"/>
                                        <p:tgtEl>
                                          <p:spTgt spid="13"/>
                                        </p:tgtEl>
                                      </p:cBhvr>
                                    </p:animEffect>
                                    <p:set>
                                      <p:cBhvr>
                                        <p:cTn id="49" dur="1" fill="hold">
                                          <p:stCondLst>
                                            <p:cond delay="19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7" grpId="0"/>
      <p:bldP spid="19457" grpId="1"/>
      <p:bldP spid="10" grpId="0"/>
      <p:bldP spid="10" grpId="1"/>
      <p:bldP spid="5" grpId="0"/>
      <p:bldP spid="5"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dirty="0" smtClean="0"/>
              <a:t>Today’s Goals</a:t>
            </a:r>
          </a:p>
        </p:txBody>
      </p:sp>
      <p:sp>
        <p:nvSpPr>
          <p:cNvPr id="3" name="Content Placeholder 2"/>
          <p:cNvSpPr>
            <a:spLocks noGrp="1"/>
          </p:cNvSpPr>
          <p:nvPr>
            <p:ph idx="1"/>
          </p:nvPr>
        </p:nvSpPr>
        <p:spPr/>
        <p:txBody>
          <a:bodyPr rtlCol="0">
            <a:normAutofit/>
          </a:bodyPr>
          <a:lstStyle/>
          <a:p>
            <a:pPr fontAlgn="auto">
              <a:spcAft>
                <a:spcPts val="0"/>
              </a:spcAft>
              <a:buFont typeface="Arial" pitchFamily="34" charset="0"/>
              <a:buNone/>
              <a:defRPr/>
            </a:pPr>
            <a:r>
              <a:rPr lang="en-US" dirty="0" smtClean="0"/>
              <a:t>We will. . .</a:t>
            </a:r>
          </a:p>
          <a:p>
            <a:pPr fontAlgn="auto">
              <a:spcAft>
                <a:spcPts val="0"/>
              </a:spcAft>
              <a:buFont typeface="Arial" pitchFamily="34" charset="0"/>
              <a:buChar char="•"/>
              <a:defRPr/>
            </a:pPr>
            <a:r>
              <a:rPr lang="en-US" dirty="0" smtClean="0"/>
              <a:t>Continue to </a:t>
            </a:r>
            <a:r>
              <a:rPr lang="en-US" b="1" dirty="0" smtClean="0"/>
              <a:t>Analyze </a:t>
            </a:r>
            <a:r>
              <a:rPr lang="en-US" dirty="0" smtClean="0"/>
              <a:t>characteristics of college-ready writing</a:t>
            </a:r>
          </a:p>
          <a:p>
            <a:pPr fontAlgn="auto">
              <a:spcAft>
                <a:spcPts val="0"/>
              </a:spcAft>
              <a:buFont typeface="Arial" pitchFamily="34" charset="0"/>
              <a:buChar char="•"/>
              <a:defRPr/>
            </a:pPr>
            <a:r>
              <a:rPr lang="en-US" b="1" dirty="0" smtClean="0"/>
              <a:t>Differentiate </a:t>
            </a:r>
            <a:r>
              <a:rPr lang="en-US" dirty="0" smtClean="0"/>
              <a:t>learning to address specific expressed needs of Monett teachers.</a:t>
            </a:r>
          </a:p>
          <a:p>
            <a:pPr fontAlgn="auto">
              <a:spcAft>
                <a:spcPts val="0"/>
              </a:spcAft>
              <a:buFont typeface="Arial" pitchFamily="34" charset="0"/>
              <a:buChar char="•"/>
              <a:defRPr/>
            </a:pPr>
            <a:r>
              <a:rPr lang="en-US" b="1" dirty="0" smtClean="0"/>
              <a:t>Plan</a:t>
            </a:r>
            <a:r>
              <a:rPr lang="en-US" dirty="0" smtClean="0"/>
              <a:t> next steps for developing CRW skills in Monett students.</a:t>
            </a:r>
          </a:p>
          <a:p>
            <a:pPr fontAlgn="auto">
              <a:spcAft>
                <a:spcPts val="0"/>
              </a:spcAft>
              <a:buFont typeface="Arial" pitchFamily="34" charset="0"/>
              <a:buChar char="•"/>
              <a:defRPr/>
            </a:pPr>
            <a:endParaRPr lang="en-US" dirty="0"/>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fd-107595.jpg"/>
          <p:cNvPicPr>
            <a:picLocks noChangeAspect="1"/>
          </p:cNvPicPr>
          <p:nvPr/>
        </p:nvPicPr>
        <p:blipFill>
          <a:blip r:embed="rId3" cstate="print"/>
          <a:stretch>
            <a:fillRect/>
          </a:stretch>
        </p:blipFill>
        <p:spPr>
          <a:xfrm flipH="1">
            <a:off x="7772400" y="685800"/>
            <a:ext cx="1031658" cy="1600200"/>
          </a:xfrm>
          <a:prstGeom prst="rect">
            <a:avLst/>
          </a:prstGeom>
        </p:spPr>
      </p:pic>
      <p:sp>
        <p:nvSpPr>
          <p:cNvPr id="19457" name="Title 1"/>
          <p:cNvSpPr>
            <a:spLocks noGrp="1"/>
          </p:cNvSpPr>
          <p:nvPr>
            <p:ph type="title"/>
          </p:nvPr>
        </p:nvSpPr>
        <p:spPr>
          <a:xfrm>
            <a:off x="304800" y="990600"/>
            <a:ext cx="5562600" cy="1905000"/>
          </a:xfrm>
        </p:spPr>
        <p:txBody>
          <a:bodyPr anchor="t">
            <a:normAutofit fontScale="90000"/>
          </a:bodyPr>
          <a:lstStyle/>
          <a:p>
            <a:r>
              <a:rPr lang="en-US" dirty="0" smtClean="0"/>
              <a:t>Do you </a:t>
            </a:r>
            <a:br>
              <a:rPr lang="en-US" dirty="0" smtClean="0"/>
            </a:br>
            <a:r>
              <a:rPr lang="en-US" dirty="0" smtClean="0"/>
              <a:t>immediately jump </a:t>
            </a:r>
            <a:br>
              <a:rPr lang="en-US" dirty="0" smtClean="0"/>
            </a:br>
            <a:r>
              <a:rPr lang="en-US" dirty="0" smtClean="0"/>
              <a:t>in to the conversation?</a:t>
            </a:r>
          </a:p>
        </p:txBody>
      </p:sp>
      <p:pic>
        <p:nvPicPr>
          <p:cNvPr id="19459" name="Picture 3"/>
          <p:cNvPicPr>
            <a:picLocks noChangeAspect="1"/>
          </p:cNvPicPr>
          <p:nvPr/>
        </p:nvPicPr>
        <p:blipFill>
          <a:blip r:embed="rId4" cstate="print"/>
          <a:srcRect/>
          <a:stretch>
            <a:fillRect/>
          </a:stretch>
        </p:blipFill>
        <p:spPr bwMode="auto">
          <a:xfrm>
            <a:off x="6831013" y="5838825"/>
            <a:ext cx="2320925" cy="1019175"/>
          </a:xfrm>
          <a:prstGeom prst="rect">
            <a:avLst/>
          </a:prstGeom>
          <a:noFill/>
          <a:ln w="9525">
            <a:noFill/>
            <a:miter lim="800000"/>
            <a:headEnd/>
            <a:tailEnd/>
          </a:ln>
        </p:spPr>
      </p:pic>
      <p:pic>
        <p:nvPicPr>
          <p:cNvPr id="6" name="Picture 5" descr="stickman-jump-clip-art.jpg"/>
          <p:cNvPicPr>
            <a:picLocks noChangeAspect="1"/>
          </p:cNvPicPr>
          <p:nvPr/>
        </p:nvPicPr>
        <p:blipFill>
          <a:blip r:embed="rId5" cstate="print"/>
          <a:stretch>
            <a:fillRect/>
          </a:stretch>
        </p:blipFill>
        <p:spPr>
          <a:xfrm flipH="1">
            <a:off x="5638800" y="2514599"/>
            <a:ext cx="1400466" cy="1730227"/>
          </a:xfrm>
          <a:prstGeom prst="rect">
            <a:avLst/>
          </a:prstGeom>
        </p:spPr>
      </p:pic>
      <p:pic>
        <p:nvPicPr>
          <p:cNvPr id="9" name="Picture 8" descr="stickman_point_clip_art_17483.jpg"/>
          <p:cNvPicPr>
            <a:picLocks noChangeAspect="1"/>
          </p:cNvPicPr>
          <p:nvPr/>
        </p:nvPicPr>
        <p:blipFill>
          <a:blip r:embed="rId6" cstate="print"/>
          <a:stretch>
            <a:fillRect/>
          </a:stretch>
        </p:blipFill>
        <p:spPr>
          <a:xfrm flipH="1">
            <a:off x="3048000" y="3962400"/>
            <a:ext cx="1645920" cy="2286000"/>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533400" y="0"/>
            <a:ext cx="8229600" cy="1143000"/>
          </a:xfrm>
        </p:spPr>
        <p:txBody>
          <a:bodyPr>
            <a:normAutofit/>
          </a:bodyPr>
          <a:lstStyle/>
          <a:p>
            <a:r>
              <a:rPr lang="en-US" dirty="0" smtClean="0"/>
              <a:t>Chances are…You listen first.</a:t>
            </a:r>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
        <p:nvSpPr>
          <p:cNvPr id="5" name="Content Placeholder 2"/>
          <p:cNvSpPr>
            <a:spLocks noGrp="1"/>
          </p:cNvSpPr>
          <p:nvPr>
            <p:ph idx="1"/>
          </p:nvPr>
        </p:nvSpPr>
        <p:spPr>
          <a:xfrm>
            <a:off x="762000" y="1219200"/>
            <a:ext cx="8153400" cy="3124199"/>
          </a:xfrm>
        </p:spPr>
        <p:txBody>
          <a:bodyPr rtlCol="0">
            <a:normAutofit fontScale="92500" lnSpcReduction="20000"/>
          </a:bodyPr>
          <a:lstStyle/>
          <a:p>
            <a:pPr>
              <a:defRPr/>
            </a:pPr>
            <a:r>
              <a:rPr lang="en-US" i="1" dirty="0"/>
              <a:t>W</a:t>
            </a:r>
            <a:r>
              <a:rPr lang="en-US" i="1" dirty="0" smtClean="0"/>
              <a:t>ho is on which side?</a:t>
            </a:r>
          </a:p>
          <a:p>
            <a:pPr>
              <a:buNone/>
              <a:defRPr/>
            </a:pPr>
            <a:endParaRPr lang="en-US" i="1" dirty="0" smtClean="0"/>
          </a:p>
          <a:p>
            <a:pPr>
              <a:defRPr/>
            </a:pPr>
            <a:r>
              <a:rPr lang="en-US" i="1" dirty="0"/>
              <a:t>W</a:t>
            </a:r>
            <a:r>
              <a:rPr lang="en-US" i="1" dirty="0" smtClean="0"/>
              <a:t>hich parts of the issue cause emotional outbursts?</a:t>
            </a:r>
          </a:p>
          <a:p>
            <a:pPr>
              <a:defRPr/>
            </a:pPr>
            <a:endParaRPr lang="en-US" i="1" dirty="0" smtClean="0"/>
          </a:p>
          <a:p>
            <a:pPr>
              <a:defRPr/>
            </a:pPr>
            <a:r>
              <a:rPr lang="en-US" i="1" dirty="0"/>
              <a:t>W</a:t>
            </a:r>
            <a:r>
              <a:rPr lang="en-US" i="1" dirty="0" smtClean="0"/>
              <a:t>hich family members are reasonable and which are just crazy?</a:t>
            </a:r>
          </a:p>
        </p:txBody>
      </p:sp>
      <p:sp>
        <p:nvSpPr>
          <p:cNvPr id="6" name="Title 1"/>
          <p:cNvSpPr txBox="1">
            <a:spLocks/>
          </p:cNvSpPr>
          <p:nvPr/>
        </p:nvSpPr>
        <p:spPr>
          <a:xfrm>
            <a:off x="1371600" y="4572000"/>
            <a:ext cx="6858000" cy="11430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000" dirty="0" smtClean="0">
                <a:latin typeface="+mj-lt"/>
                <a:ea typeface="+mj-ea"/>
                <a:cs typeface="+mj-cs"/>
              </a:rPr>
              <a:t>Now you are ready to enter the conversation</a:t>
            </a:r>
            <a:r>
              <a:rPr kumimoji="0" lang="en-US" sz="4000" i="0" u="none" strike="noStrike" kern="1200" cap="none" spc="0" normalizeH="0" baseline="0" noProof="0" dirty="0" smtClean="0">
                <a:ln>
                  <a:noFill/>
                </a:ln>
                <a:solidFill>
                  <a:schemeClr val="tx1"/>
                </a:solidFill>
                <a:effectLst/>
                <a:uLnTx/>
                <a:uFillTx/>
                <a:latin typeface="+mj-lt"/>
                <a:ea typeface="+mj-ea"/>
                <a:cs typeface="+mj-cs"/>
              </a:rPr>
              <a:t>.</a:t>
            </a:r>
          </a:p>
        </p:txBody>
      </p:sp>
      <p:pic>
        <p:nvPicPr>
          <p:cNvPr id="7" name="Picture 1" descr="C:\Users\bepayne\AppData\Local\Microsoft\Windows\Temporary Internet Files\Content.IE5\M9MD1SD3\MC900441932[1].wmf"/>
          <p:cNvPicPr>
            <a:picLocks noChangeAspect="1" noChangeArrowheads="1"/>
          </p:cNvPicPr>
          <p:nvPr/>
        </p:nvPicPr>
        <p:blipFill>
          <a:blip r:embed="rId4" cstate="print"/>
          <a:srcRect/>
          <a:stretch>
            <a:fillRect/>
          </a:stretch>
        </p:blipFill>
        <p:spPr bwMode="auto">
          <a:xfrm>
            <a:off x="457200" y="4953000"/>
            <a:ext cx="1889125" cy="165735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normAutofit/>
          </a:bodyPr>
          <a:lstStyle/>
          <a:p>
            <a:r>
              <a:rPr lang="en-US" dirty="0" smtClean="0"/>
              <a:t>Writing is JUST LIKE THIS!</a:t>
            </a:r>
          </a:p>
        </p:txBody>
      </p:sp>
      <p:sp>
        <p:nvSpPr>
          <p:cNvPr id="3" name="Content Placeholder 2"/>
          <p:cNvSpPr>
            <a:spLocks noGrp="1"/>
          </p:cNvSpPr>
          <p:nvPr>
            <p:ph idx="1"/>
          </p:nvPr>
        </p:nvSpPr>
        <p:spPr>
          <a:xfrm>
            <a:off x="381000" y="1828800"/>
            <a:ext cx="8458200" cy="4267200"/>
          </a:xfrm>
        </p:spPr>
        <p:txBody>
          <a:bodyPr rtlCol="0">
            <a:normAutofit/>
          </a:bodyPr>
          <a:lstStyle/>
          <a:p>
            <a:pPr fontAlgn="auto">
              <a:spcAft>
                <a:spcPts val="0"/>
              </a:spcAft>
              <a:buNone/>
              <a:defRPr/>
            </a:pPr>
            <a:r>
              <a:rPr lang="en-US" sz="3600" i="1" dirty="0" smtClean="0"/>
              <a:t>Whatever your topic, people are already talking about it…just in writing.</a:t>
            </a:r>
          </a:p>
          <a:p>
            <a:pPr fontAlgn="auto">
              <a:spcAft>
                <a:spcPts val="0"/>
              </a:spcAft>
              <a:buNone/>
              <a:defRPr/>
            </a:pPr>
            <a:endParaRPr lang="en-US" sz="2000" i="1" dirty="0" smtClean="0"/>
          </a:p>
          <a:p>
            <a:pPr fontAlgn="auto">
              <a:spcAft>
                <a:spcPts val="600"/>
              </a:spcAft>
              <a:buNone/>
              <a:defRPr/>
            </a:pPr>
            <a:r>
              <a:rPr lang="en-US" sz="2700" dirty="0" smtClean="0">
                <a:hlinkClick r:id="rId3"/>
              </a:rPr>
              <a:t>Why the Ump’s Call Was Fair – Player Must Clear the Path.</a:t>
            </a:r>
            <a:endParaRPr lang="en-US" sz="2700" dirty="0" smtClean="0"/>
          </a:p>
          <a:p>
            <a:pPr fontAlgn="auto">
              <a:spcAft>
                <a:spcPts val="600"/>
              </a:spcAft>
              <a:buNone/>
              <a:defRPr/>
            </a:pPr>
            <a:endParaRPr lang="en-US" sz="1600" dirty="0"/>
          </a:p>
          <a:p>
            <a:pPr fontAlgn="auto">
              <a:spcAft>
                <a:spcPts val="600"/>
              </a:spcAft>
              <a:buNone/>
              <a:defRPr/>
            </a:pPr>
            <a:r>
              <a:rPr lang="en-US" sz="2700" dirty="0" smtClean="0">
                <a:hlinkClick r:id="rId4"/>
              </a:rPr>
              <a:t>If Kim Won’t Sell Baby </a:t>
            </a:r>
            <a:r>
              <a:rPr lang="en-US" sz="2700" dirty="0" err="1" smtClean="0">
                <a:hlinkClick r:id="rId4"/>
              </a:rPr>
              <a:t>Pics</a:t>
            </a:r>
            <a:r>
              <a:rPr lang="en-US" sz="2700" dirty="0" smtClean="0">
                <a:hlinkClick r:id="rId4"/>
              </a:rPr>
              <a:t>, Who Will?</a:t>
            </a:r>
            <a:endParaRPr lang="en-US" sz="2700" dirty="0" smtClean="0"/>
          </a:p>
          <a:p>
            <a:pPr fontAlgn="auto">
              <a:spcAft>
                <a:spcPts val="600"/>
              </a:spcAft>
              <a:buNone/>
              <a:defRPr/>
            </a:pPr>
            <a:endParaRPr lang="en-US" sz="1400" dirty="0" smtClean="0"/>
          </a:p>
          <a:p>
            <a:pPr fontAlgn="auto">
              <a:spcAft>
                <a:spcPts val="0"/>
              </a:spcAft>
              <a:buNone/>
              <a:defRPr/>
            </a:pPr>
            <a:r>
              <a:rPr lang="en-US" sz="2700" dirty="0" smtClean="0">
                <a:hlinkClick r:id="rId5"/>
              </a:rPr>
              <a:t>Should Humans Eat Meat?</a:t>
            </a:r>
            <a:endParaRPr lang="en-US" sz="2700" dirty="0" smtClean="0"/>
          </a:p>
          <a:p>
            <a:pPr fontAlgn="auto">
              <a:spcAft>
                <a:spcPts val="0"/>
              </a:spcAft>
              <a:buNone/>
              <a:defRPr/>
            </a:pPr>
            <a:endParaRPr lang="en-US" dirty="0" smtClean="0"/>
          </a:p>
          <a:p>
            <a:pPr fontAlgn="auto">
              <a:spcAft>
                <a:spcPts val="0"/>
              </a:spcAft>
              <a:buNone/>
              <a:defRPr/>
            </a:pPr>
            <a:endParaRPr lang="en-US" dirty="0"/>
          </a:p>
          <a:p>
            <a:pPr fontAlgn="auto">
              <a:spcAft>
                <a:spcPts val="0"/>
              </a:spcAft>
              <a:buNone/>
              <a:defRPr/>
            </a:pPr>
            <a:endParaRPr lang="en-US" dirty="0" smtClean="0"/>
          </a:p>
        </p:txBody>
      </p:sp>
      <p:pic>
        <p:nvPicPr>
          <p:cNvPr id="19459" name="Picture 3"/>
          <p:cNvPicPr>
            <a:picLocks noChangeAspect="1"/>
          </p:cNvPicPr>
          <p:nvPr/>
        </p:nvPicPr>
        <p:blipFill>
          <a:blip r:embed="rId6"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onut 5"/>
          <p:cNvSpPr/>
          <p:nvPr/>
        </p:nvSpPr>
        <p:spPr>
          <a:xfrm>
            <a:off x="381000" y="4572000"/>
            <a:ext cx="2133600" cy="1143000"/>
          </a:xfrm>
          <a:prstGeom prst="donu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solidFill>
                <a:schemeClr val="tx1"/>
              </a:solidFill>
            </a:endParaRPr>
          </a:p>
        </p:txBody>
      </p:sp>
      <p:sp>
        <p:nvSpPr>
          <p:cNvPr id="5" name="5-Point Star 4"/>
          <p:cNvSpPr/>
          <p:nvPr/>
        </p:nvSpPr>
        <p:spPr>
          <a:xfrm>
            <a:off x="685800" y="3276600"/>
            <a:ext cx="990600" cy="990600"/>
          </a:xfrm>
          <a:prstGeom prst="star5">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fontScale="90000"/>
          </a:bodyPr>
          <a:lstStyle/>
          <a:p>
            <a:r>
              <a:rPr lang="en-US" dirty="0" smtClean="0"/>
              <a:t>Briefly Read Through One Article: </a:t>
            </a:r>
            <a:br>
              <a:rPr lang="en-US" dirty="0" smtClean="0"/>
            </a:br>
            <a:r>
              <a:rPr lang="en-US" dirty="0" smtClean="0"/>
              <a:t>Apply these text codes</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1632" y="5838300"/>
            <a:ext cx="2320506" cy="1019700"/>
          </a:xfrm>
          <a:prstGeom prst="rect">
            <a:avLst/>
          </a:prstGeom>
        </p:spPr>
      </p:pic>
      <p:sp>
        <p:nvSpPr>
          <p:cNvPr id="3" name="Content Placeholder 2"/>
          <p:cNvSpPr>
            <a:spLocks noGrp="1"/>
          </p:cNvSpPr>
          <p:nvPr>
            <p:ph idx="1"/>
          </p:nvPr>
        </p:nvSpPr>
        <p:spPr>
          <a:xfrm>
            <a:off x="609600" y="1905000"/>
            <a:ext cx="8305800" cy="3992563"/>
          </a:xfrm>
        </p:spPr>
        <p:txBody>
          <a:bodyPr>
            <a:normAutofit fontScale="92500" lnSpcReduction="20000"/>
          </a:bodyPr>
          <a:lstStyle/>
          <a:p>
            <a:pPr algn="ctr">
              <a:buNone/>
            </a:pPr>
            <a:endParaRPr lang="en-US" dirty="0" smtClean="0"/>
          </a:p>
          <a:p>
            <a:pPr>
              <a:buNone/>
            </a:pPr>
            <a:r>
              <a:rPr lang="en-US" u="sng" dirty="0" smtClean="0">
                <a:solidFill>
                  <a:srgbClr val="FF0000"/>
                </a:solidFill>
              </a:rPr>
              <a:t>UNDERLINE</a:t>
            </a:r>
            <a:r>
              <a:rPr lang="en-US" dirty="0" smtClean="0"/>
              <a:t> – lines or sections that describe the problem</a:t>
            </a:r>
          </a:p>
          <a:p>
            <a:pPr>
              <a:buNone/>
            </a:pPr>
            <a:endParaRPr lang="en-US" dirty="0" smtClean="0"/>
          </a:p>
          <a:p>
            <a:pPr>
              <a:buNone/>
            </a:pPr>
            <a:r>
              <a:rPr lang="en-US" dirty="0" smtClean="0"/>
              <a:t> STAR – sections that relate and support your current opinion</a:t>
            </a:r>
          </a:p>
          <a:p>
            <a:pPr>
              <a:buNone/>
            </a:pPr>
            <a:endParaRPr lang="en-US" dirty="0" smtClean="0"/>
          </a:p>
          <a:p>
            <a:pPr>
              <a:buNone/>
            </a:pPr>
            <a:r>
              <a:rPr lang="en-US" dirty="0" smtClean="0"/>
              <a:t>  CIRCLE – sections that relate to the opposite position</a:t>
            </a:r>
          </a:p>
        </p:txBody>
      </p:sp>
    </p:spTree>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      Add to your thinking</a:t>
            </a:r>
            <a:endParaRPr lang="en-US" dirty="0"/>
          </a:p>
        </p:txBody>
      </p:sp>
      <p:sp>
        <p:nvSpPr>
          <p:cNvPr id="3" name="Content Placeholder 2"/>
          <p:cNvSpPr>
            <a:spLocks noGrp="1"/>
          </p:cNvSpPr>
          <p:nvPr>
            <p:ph idx="1"/>
          </p:nvPr>
        </p:nvSpPr>
        <p:spPr>
          <a:xfrm>
            <a:off x="457200" y="1600200"/>
            <a:ext cx="8229600" cy="5029200"/>
          </a:xfrm>
        </p:spPr>
        <p:txBody>
          <a:bodyPr>
            <a:normAutofit lnSpcReduction="10000"/>
          </a:bodyPr>
          <a:lstStyle/>
          <a:p>
            <a:pPr algn="ctr">
              <a:buNone/>
            </a:pPr>
            <a:endParaRPr lang="en-US" dirty="0" smtClean="0"/>
          </a:p>
          <a:p>
            <a:pPr>
              <a:buNone/>
            </a:pPr>
            <a:r>
              <a:rPr lang="en-US" dirty="0" smtClean="0"/>
              <a:t>Choose a line from the text </a:t>
            </a:r>
          </a:p>
          <a:p>
            <a:pPr>
              <a:buNone/>
            </a:pPr>
            <a:r>
              <a:rPr lang="en-US" dirty="0" smtClean="0"/>
              <a:t>	to add to your thinking.</a:t>
            </a:r>
          </a:p>
          <a:p>
            <a:pPr algn="ctr">
              <a:buNone/>
            </a:pPr>
            <a:endParaRPr lang="en-US" dirty="0" smtClean="0"/>
          </a:p>
          <a:p>
            <a:pPr algn="ctr">
              <a:buNone/>
            </a:pPr>
            <a:endParaRPr lang="en-US" dirty="0" smtClean="0"/>
          </a:p>
          <a:p>
            <a:pPr>
              <a:buNone/>
            </a:pPr>
            <a:r>
              <a:rPr lang="en-US" dirty="0" smtClean="0"/>
              <a:t>Use a post-it note </a:t>
            </a:r>
          </a:p>
          <a:p>
            <a:pPr>
              <a:buNone/>
            </a:pPr>
            <a:r>
              <a:rPr lang="en-US" dirty="0" smtClean="0"/>
              <a:t>	to mark the quote, leave it blank.</a:t>
            </a:r>
          </a:p>
          <a:p>
            <a:pPr algn="ctr">
              <a:buNone/>
            </a:pPr>
            <a:endParaRPr lang="en-US" dirty="0" smtClean="0"/>
          </a:p>
          <a:p>
            <a:pPr algn="ctr">
              <a:buNone/>
            </a:pPr>
            <a:r>
              <a:rPr lang="en-US" dirty="0" smtClean="0"/>
              <a:t> </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1632" y="5838300"/>
            <a:ext cx="2320506" cy="1019700"/>
          </a:xfrm>
          <a:prstGeom prst="rect">
            <a:avLst/>
          </a:prstGeom>
        </p:spPr>
      </p:pic>
      <p:pic>
        <p:nvPicPr>
          <p:cNvPr id="18433" name="Picture 1" descr="C:\Users\bepayne\AppData\Local\Microsoft\Windows\Temporary Internet Files\Content.IE5\SYQMCQVL\MC900441373[1].png"/>
          <p:cNvPicPr>
            <a:picLocks noChangeAspect="1" noChangeArrowheads="1"/>
          </p:cNvPicPr>
          <p:nvPr/>
        </p:nvPicPr>
        <p:blipFill>
          <a:blip r:embed="rId3" cstate="print"/>
          <a:srcRect/>
          <a:stretch>
            <a:fillRect/>
          </a:stretch>
        </p:blipFill>
        <p:spPr bwMode="auto">
          <a:xfrm>
            <a:off x="6096000" y="457200"/>
            <a:ext cx="2743200" cy="2743200"/>
          </a:xfrm>
          <a:prstGeom prst="rect">
            <a:avLst/>
          </a:prstGeom>
          <a:noFill/>
        </p:spPr>
      </p:pic>
      <p:pic>
        <p:nvPicPr>
          <p:cNvPr id="18435" name="Picture 3" descr="C:\Users\bepayne\AppData\Local\Microsoft\Windows\Temporary Internet Files\Content.IE5\M9MD1SD3\MC900445118[1].wmf"/>
          <p:cNvPicPr>
            <a:picLocks noChangeAspect="1" noChangeArrowheads="1"/>
          </p:cNvPicPr>
          <p:nvPr/>
        </p:nvPicPr>
        <p:blipFill>
          <a:blip r:embed="rId4" cstate="print"/>
          <a:srcRect/>
          <a:stretch>
            <a:fillRect/>
          </a:stretch>
        </p:blipFill>
        <p:spPr bwMode="auto">
          <a:xfrm>
            <a:off x="5410200" y="2667000"/>
            <a:ext cx="707746" cy="1698041"/>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MH900078768.jpg"/>
          <p:cNvPicPr>
            <a:picLocks noChangeAspect="1"/>
          </p:cNvPicPr>
          <p:nvPr/>
        </p:nvPicPr>
        <p:blipFill>
          <a:blip r:embed="rId3" cstate="print"/>
          <a:stretch>
            <a:fillRect/>
          </a:stretch>
        </p:blipFill>
        <p:spPr>
          <a:xfrm>
            <a:off x="304800" y="4038600"/>
            <a:ext cx="2819400" cy="2819400"/>
          </a:xfrm>
          <a:prstGeom prst="rect">
            <a:avLst/>
          </a:prstGeom>
        </p:spPr>
      </p:pic>
      <p:sp>
        <p:nvSpPr>
          <p:cNvPr id="19457" name="Title 1"/>
          <p:cNvSpPr>
            <a:spLocks noGrp="1"/>
          </p:cNvSpPr>
          <p:nvPr>
            <p:ph type="title"/>
          </p:nvPr>
        </p:nvSpPr>
        <p:spPr/>
        <p:txBody>
          <a:bodyPr>
            <a:normAutofit/>
          </a:bodyPr>
          <a:lstStyle/>
          <a:p>
            <a:r>
              <a:rPr lang="en-US" dirty="0" smtClean="0"/>
              <a:t>When You Enter A Conversation…</a:t>
            </a:r>
          </a:p>
        </p:txBody>
      </p:sp>
      <p:sp>
        <p:nvSpPr>
          <p:cNvPr id="3" name="Content Placeholder 2"/>
          <p:cNvSpPr>
            <a:spLocks noGrp="1"/>
          </p:cNvSpPr>
          <p:nvPr>
            <p:ph idx="1"/>
          </p:nvPr>
        </p:nvSpPr>
        <p:spPr>
          <a:xfrm>
            <a:off x="685800" y="1600200"/>
            <a:ext cx="8077200" cy="4267200"/>
          </a:xfrm>
        </p:spPr>
        <p:txBody>
          <a:bodyPr rtlCol="0">
            <a:normAutofit/>
          </a:bodyPr>
          <a:lstStyle/>
          <a:p>
            <a:pPr algn="ctr" fontAlgn="auto">
              <a:spcAft>
                <a:spcPts val="0"/>
              </a:spcAft>
              <a:buNone/>
              <a:defRPr/>
            </a:pPr>
            <a:r>
              <a:rPr lang="en-US" dirty="0" smtClean="0"/>
              <a:t>You use other people’s words.</a:t>
            </a:r>
          </a:p>
          <a:p>
            <a:pPr fontAlgn="auto">
              <a:spcAft>
                <a:spcPts val="0"/>
              </a:spcAft>
              <a:buNone/>
              <a:defRPr/>
            </a:pPr>
            <a:endParaRPr lang="en-US" sz="2800" dirty="0"/>
          </a:p>
          <a:p>
            <a:pPr algn="ctr" fontAlgn="auto">
              <a:spcAft>
                <a:spcPts val="0"/>
              </a:spcAft>
              <a:buNone/>
              <a:defRPr/>
            </a:pPr>
            <a:r>
              <a:rPr lang="en-US" dirty="0" smtClean="0"/>
              <a:t>Sometimes you use them against them.</a:t>
            </a:r>
          </a:p>
          <a:p>
            <a:pPr fontAlgn="auto">
              <a:spcAft>
                <a:spcPts val="0"/>
              </a:spcAft>
              <a:buNone/>
              <a:defRPr/>
            </a:pPr>
            <a:endParaRPr lang="en-US" sz="1200" dirty="0"/>
          </a:p>
          <a:p>
            <a:pPr algn="ctr" fontAlgn="auto">
              <a:spcAft>
                <a:spcPts val="0"/>
              </a:spcAft>
              <a:buNone/>
              <a:defRPr/>
            </a:pPr>
            <a:r>
              <a:rPr lang="en-US" dirty="0" smtClean="0"/>
              <a:t>Sometimes you use them to show someone else how YOU are right.</a:t>
            </a:r>
          </a:p>
        </p:txBody>
      </p:sp>
      <p:pic>
        <p:nvPicPr>
          <p:cNvPr id="19459" name="Picture 3"/>
          <p:cNvPicPr>
            <a:picLocks noChangeAspect="1"/>
          </p:cNvPicPr>
          <p:nvPr/>
        </p:nvPicPr>
        <p:blipFill>
          <a:blip r:embed="rId4" cstate="print"/>
          <a:srcRect/>
          <a:stretch>
            <a:fillRect/>
          </a:stretch>
        </p:blipFill>
        <p:spPr bwMode="auto">
          <a:xfrm>
            <a:off x="6831013" y="5838825"/>
            <a:ext cx="2320925" cy="1019175"/>
          </a:xfrm>
          <a:prstGeom prst="rect">
            <a:avLst/>
          </a:prstGeom>
          <a:noFill/>
          <a:ln w="9525">
            <a:noFill/>
            <a:miter lim="800000"/>
            <a:headEnd/>
            <a:tailEnd/>
          </a:ln>
        </p:spPr>
      </p:pic>
      <p:sp>
        <p:nvSpPr>
          <p:cNvPr id="8" name="TextBox 7"/>
          <p:cNvSpPr txBox="1"/>
          <p:nvPr/>
        </p:nvSpPr>
        <p:spPr>
          <a:xfrm rot="20092485">
            <a:off x="1042033" y="4992798"/>
            <a:ext cx="1958951" cy="369332"/>
          </a:xfrm>
          <a:prstGeom prst="rect">
            <a:avLst/>
          </a:prstGeom>
          <a:noFill/>
        </p:spPr>
        <p:txBody>
          <a:bodyPr wrap="square" rtlCol="0">
            <a:spAutoFit/>
          </a:bodyPr>
          <a:lstStyle/>
          <a:p>
            <a:r>
              <a:rPr lang="en-US" b="1" dirty="0" smtClean="0">
                <a:latin typeface="Comic Sans MS" pitchFamily="66" charset="0"/>
              </a:rPr>
              <a:t>According to….</a:t>
            </a:r>
            <a:endParaRPr lang="en-US" b="1" dirty="0">
              <a:latin typeface="Comic Sans MS" pitchFamily="66" charset="0"/>
            </a:endParaRPr>
          </a:p>
        </p:txBody>
      </p:sp>
    </p:spTree>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304800" y="228600"/>
            <a:ext cx="7391400" cy="1143000"/>
          </a:xfrm>
        </p:spPr>
        <p:txBody>
          <a:bodyPr>
            <a:normAutofit/>
          </a:bodyPr>
          <a:lstStyle/>
          <a:p>
            <a:r>
              <a:rPr lang="en-US" dirty="0" smtClean="0"/>
              <a:t>Let’s take a look….</a:t>
            </a:r>
          </a:p>
        </p:txBody>
      </p:sp>
      <p:sp>
        <p:nvSpPr>
          <p:cNvPr id="3" name="Content Placeholder 2"/>
          <p:cNvSpPr>
            <a:spLocks noGrp="1"/>
          </p:cNvSpPr>
          <p:nvPr>
            <p:ph idx="1"/>
          </p:nvPr>
        </p:nvSpPr>
        <p:spPr>
          <a:xfrm>
            <a:off x="609600" y="1447800"/>
            <a:ext cx="8229600" cy="3352800"/>
          </a:xfrm>
        </p:spPr>
        <p:txBody>
          <a:bodyPr rtlCol="0">
            <a:normAutofit fontScale="77500" lnSpcReduction="20000"/>
          </a:bodyPr>
          <a:lstStyle/>
          <a:p>
            <a:pPr algn="ctr" fontAlgn="auto">
              <a:spcAft>
                <a:spcPts val="0"/>
              </a:spcAft>
              <a:buNone/>
              <a:defRPr/>
            </a:pPr>
            <a:r>
              <a:rPr lang="en-US" dirty="0" smtClean="0">
                <a:latin typeface="Comic Sans MS" pitchFamily="66" charset="0"/>
              </a:rPr>
              <a:t>Siblings Sally and Jerry:</a:t>
            </a:r>
          </a:p>
          <a:p>
            <a:pPr fontAlgn="auto">
              <a:spcAft>
                <a:spcPts val="0"/>
              </a:spcAft>
              <a:buNone/>
              <a:defRPr/>
            </a:pPr>
            <a:endParaRPr lang="en-US" dirty="0" smtClean="0">
              <a:latin typeface="Comic Sans MS" pitchFamily="66" charset="0"/>
            </a:endParaRPr>
          </a:p>
          <a:p>
            <a:pPr fontAlgn="auto">
              <a:spcAft>
                <a:spcPts val="0"/>
              </a:spcAft>
              <a:buNone/>
              <a:defRPr/>
            </a:pPr>
            <a:endParaRPr lang="en-US" sz="1200" dirty="0" smtClean="0"/>
          </a:p>
          <a:p>
            <a:pPr fontAlgn="auto">
              <a:spcAft>
                <a:spcPts val="0"/>
              </a:spcAft>
              <a:buNone/>
              <a:defRPr/>
            </a:pPr>
            <a:r>
              <a:rPr lang="en-US" dirty="0" smtClean="0">
                <a:latin typeface="Comic Sans MS" pitchFamily="66" charset="0"/>
              </a:rPr>
              <a:t>Jerry:</a:t>
            </a:r>
            <a:r>
              <a:rPr lang="en-US" dirty="0">
                <a:latin typeface="Comic Sans MS" pitchFamily="66" charset="0"/>
              </a:rPr>
              <a:t> </a:t>
            </a:r>
            <a:r>
              <a:rPr lang="en-US" dirty="0" smtClean="0">
                <a:latin typeface="Comic Sans MS" pitchFamily="66" charset="0"/>
              </a:rPr>
              <a:t>You were too being a pain!</a:t>
            </a:r>
          </a:p>
          <a:p>
            <a:pPr fontAlgn="auto">
              <a:spcAft>
                <a:spcPts val="0"/>
              </a:spcAft>
              <a:buNone/>
              <a:defRPr/>
            </a:pPr>
            <a:endParaRPr lang="en-US" dirty="0" smtClean="0">
              <a:latin typeface="Comic Sans MS" pitchFamily="66" charset="0"/>
            </a:endParaRPr>
          </a:p>
          <a:p>
            <a:pPr fontAlgn="auto">
              <a:spcAft>
                <a:spcPts val="0"/>
              </a:spcAft>
              <a:buNone/>
              <a:defRPr/>
            </a:pPr>
            <a:r>
              <a:rPr lang="en-US" dirty="0" smtClean="0">
                <a:latin typeface="Comic Sans MS" pitchFamily="66" charset="0"/>
              </a:rPr>
              <a:t>Sally: I didn't even say anything to you!</a:t>
            </a:r>
          </a:p>
          <a:p>
            <a:pPr fontAlgn="auto">
              <a:spcAft>
                <a:spcPts val="0"/>
              </a:spcAft>
              <a:buNone/>
              <a:defRPr/>
            </a:pPr>
            <a:endParaRPr lang="en-US" dirty="0" smtClean="0">
              <a:latin typeface="Comic Sans MS" pitchFamily="66" charset="0"/>
            </a:endParaRPr>
          </a:p>
          <a:p>
            <a:pPr fontAlgn="auto">
              <a:spcAft>
                <a:spcPts val="0"/>
              </a:spcAft>
              <a:buNone/>
              <a:defRPr/>
            </a:pPr>
            <a:r>
              <a:rPr lang="en-US" dirty="0" smtClean="0">
                <a:latin typeface="Comic Sans MS" pitchFamily="66" charset="0"/>
              </a:rPr>
              <a:t>Jerry: Yes, you did! You said, “Get out of the 	       		way, stupid.” And then you shoved me.</a:t>
            </a:r>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
        <p:nvSpPr>
          <p:cNvPr id="5" name="Title 1"/>
          <p:cNvSpPr txBox="1">
            <a:spLocks/>
          </p:cNvSpPr>
          <p:nvPr/>
        </p:nvSpPr>
        <p:spPr>
          <a:xfrm>
            <a:off x="609600" y="4876800"/>
            <a:ext cx="8229600" cy="1143000"/>
          </a:xfrm>
          <a:prstGeom prst="rect">
            <a:avLst/>
          </a:prstGeom>
        </p:spPr>
        <p:txBody>
          <a:bodyPr vert="horz" lIns="91440" tIns="45720" rIns="91440" bIns="45720" rtlCol="0" anchor="ct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Jerry</a:t>
            </a:r>
            <a:r>
              <a:rPr kumimoji="0" lang="en-US" sz="4400" b="1" i="0" u="none" strike="noStrike" kern="1200" cap="none" spc="0" normalizeH="0" noProof="0" dirty="0" smtClean="0">
                <a:ln>
                  <a:noFill/>
                </a:ln>
                <a:solidFill>
                  <a:schemeClr val="tx1"/>
                </a:solidFill>
                <a:effectLst/>
                <a:uLnTx/>
                <a:uFillTx/>
                <a:latin typeface="+mj-lt"/>
                <a:ea typeface="+mj-ea"/>
                <a:cs typeface="+mj-cs"/>
              </a:rPr>
              <a:t> uses his sister’s words to prove his point – she did say something and what she said was not nice.</a:t>
            </a:r>
            <a:endParaRPr kumimoji="0" lang="en-US" sz="4400" b="1" i="0" u="none" strike="noStrike" kern="1200" cap="none" spc="0" normalizeH="0" baseline="0" noProof="0" dirty="0" smtClean="0">
              <a:ln>
                <a:noFill/>
              </a:ln>
              <a:solidFill>
                <a:schemeClr val="tx1"/>
              </a:solidFill>
              <a:effectLst/>
              <a:uLnTx/>
              <a:uFillTx/>
              <a:latin typeface="+mj-lt"/>
              <a:ea typeface="+mj-ea"/>
              <a:cs typeface="+mj-cs"/>
            </a:endParaRPr>
          </a:p>
        </p:txBody>
      </p:sp>
      <p:pic>
        <p:nvPicPr>
          <p:cNvPr id="15361" name="Picture 1" descr="C:\Users\bepayne\AppData\Local\Microsoft\Windows\Temporary Internet Files\Content.IE5\8DI24R48\MC900078753[2].wmf"/>
          <p:cNvPicPr>
            <a:picLocks noChangeAspect="1" noChangeArrowheads="1"/>
          </p:cNvPicPr>
          <p:nvPr/>
        </p:nvPicPr>
        <p:blipFill>
          <a:blip r:embed="rId4" cstate="print"/>
          <a:srcRect/>
          <a:stretch>
            <a:fillRect/>
          </a:stretch>
        </p:blipFill>
        <p:spPr bwMode="auto">
          <a:xfrm flipH="1">
            <a:off x="6477000" y="304800"/>
            <a:ext cx="2409825" cy="2562225"/>
          </a:xfrm>
          <a:prstGeom prst="rect">
            <a:avLst/>
          </a:prstGeom>
          <a:noFill/>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457200" y="0"/>
            <a:ext cx="8229600" cy="1143000"/>
          </a:xfrm>
        </p:spPr>
        <p:txBody>
          <a:bodyPr>
            <a:normAutofit/>
          </a:bodyPr>
          <a:lstStyle/>
          <a:p>
            <a:r>
              <a:rPr lang="en-US" dirty="0" smtClean="0"/>
              <a:t>Another Example</a:t>
            </a:r>
          </a:p>
        </p:txBody>
      </p:sp>
      <p:sp>
        <p:nvSpPr>
          <p:cNvPr id="3" name="Content Placeholder 2"/>
          <p:cNvSpPr>
            <a:spLocks noGrp="1"/>
          </p:cNvSpPr>
          <p:nvPr>
            <p:ph idx="1"/>
          </p:nvPr>
        </p:nvSpPr>
        <p:spPr>
          <a:xfrm>
            <a:off x="609600" y="1600200"/>
            <a:ext cx="8229600" cy="3124199"/>
          </a:xfrm>
        </p:spPr>
        <p:txBody>
          <a:bodyPr rtlCol="0">
            <a:normAutofit fontScale="92500" lnSpcReduction="20000"/>
          </a:bodyPr>
          <a:lstStyle/>
          <a:p>
            <a:pPr algn="ctr" fontAlgn="auto">
              <a:spcAft>
                <a:spcPts val="0"/>
              </a:spcAft>
              <a:buNone/>
              <a:defRPr/>
            </a:pPr>
            <a:r>
              <a:rPr lang="en-US" dirty="0" smtClean="0">
                <a:latin typeface="Comic Sans MS" pitchFamily="66" charset="0"/>
              </a:rPr>
              <a:t>Soon-to-be Exes, Jim and Cathy</a:t>
            </a:r>
          </a:p>
          <a:p>
            <a:pPr algn="ctr" fontAlgn="auto">
              <a:spcAft>
                <a:spcPts val="0"/>
              </a:spcAft>
              <a:buNone/>
              <a:defRPr/>
            </a:pPr>
            <a:endParaRPr lang="en-US" dirty="0" smtClean="0">
              <a:latin typeface="Comic Sans MS" pitchFamily="66" charset="0"/>
            </a:endParaRPr>
          </a:p>
          <a:p>
            <a:pPr fontAlgn="auto">
              <a:spcAft>
                <a:spcPts val="0"/>
              </a:spcAft>
              <a:buNone/>
              <a:defRPr/>
            </a:pPr>
            <a:endParaRPr lang="en-US" sz="1600" dirty="0">
              <a:latin typeface="Comic Sans MS" pitchFamily="66" charset="0"/>
            </a:endParaRPr>
          </a:p>
          <a:p>
            <a:pPr fontAlgn="auto">
              <a:spcAft>
                <a:spcPts val="0"/>
              </a:spcAft>
              <a:buNone/>
              <a:defRPr/>
            </a:pPr>
            <a:r>
              <a:rPr lang="en-US" sz="2800" dirty="0" smtClean="0">
                <a:latin typeface="Comic Sans MS" pitchFamily="66" charset="0"/>
              </a:rPr>
              <a:t>Jim: But I promise! I haven’t been flirting her!</a:t>
            </a:r>
          </a:p>
          <a:p>
            <a:pPr fontAlgn="auto">
              <a:spcAft>
                <a:spcPts val="0"/>
              </a:spcAft>
              <a:buNone/>
              <a:defRPr/>
            </a:pPr>
            <a:endParaRPr lang="en-US" sz="2800" dirty="0" smtClean="0">
              <a:latin typeface="Comic Sans MS" pitchFamily="66" charset="0"/>
            </a:endParaRPr>
          </a:p>
          <a:p>
            <a:pPr fontAlgn="auto">
              <a:spcAft>
                <a:spcPts val="0"/>
              </a:spcAft>
              <a:buNone/>
              <a:defRPr/>
            </a:pPr>
            <a:r>
              <a:rPr lang="en-US" sz="2800" dirty="0" smtClean="0">
                <a:latin typeface="Comic Sans MS" pitchFamily="66" charset="0"/>
              </a:rPr>
              <a:t>Cathy: Oh yes you have! She forwarded your 		text to me. Look at what it says: 		“Hey cutie. </a:t>
            </a:r>
            <a:r>
              <a:rPr lang="en-US" sz="2800" dirty="0" err="1" smtClean="0">
                <a:latin typeface="Comic Sans MS" pitchFamily="66" charset="0"/>
              </a:rPr>
              <a:t>Wanna</a:t>
            </a:r>
            <a:r>
              <a:rPr lang="en-US" sz="2800" dirty="0" smtClean="0">
                <a:latin typeface="Comic Sans MS" pitchFamily="66" charset="0"/>
              </a:rPr>
              <a:t> call me tonight?”</a:t>
            </a:r>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
        <p:nvSpPr>
          <p:cNvPr id="5" name="Title 1"/>
          <p:cNvSpPr txBox="1">
            <a:spLocks/>
          </p:cNvSpPr>
          <p:nvPr/>
        </p:nvSpPr>
        <p:spPr>
          <a:xfrm>
            <a:off x="609600" y="4800600"/>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Cathy</a:t>
            </a:r>
            <a:r>
              <a:rPr kumimoji="0" lang="en-US" sz="2800" b="1" i="0" u="none" strike="noStrike" kern="1200" cap="none" spc="0" normalizeH="0" noProof="0" dirty="0" smtClean="0">
                <a:ln>
                  <a:noFill/>
                </a:ln>
                <a:solidFill>
                  <a:schemeClr val="tx1"/>
                </a:solidFill>
                <a:effectLst/>
                <a:uLnTx/>
                <a:uFillTx/>
                <a:latin typeface="+mj-lt"/>
                <a:ea typeface="+mj-ea"/>
                <a:cs typeface="+mj-cs"/>
              </a:rPr>
              <a:t> used Jim’s own words to counter or contradict him and to prove her own point</a:t>
            </a:r>
            <a:r>
              <a:rPr kumimoji="0" lang="en-US" sz="2800" b="0" i="0" u="none" strike="noStrike" kern="1200" cap="none" spc="0" normalizeH="0" noProof="0" dirty="0" smtClean="0">
                <a:ln>
                  <a:noFill/>
                </a:ln>
                <a:solidFill>
                  <a:schemeClr val="tx1"/>
                </a:solidFill>
                <a:effectLst/>
                <a:uLnTx/>
                <a:uFillTx/>
                <a:latin typeface="+mj-lt"/>
                <a:ea typeface="+mj-ea"/>
                <a:cs typeface="+mj-cs"/>
              </a:rPr>
              <a:t>.</a:t>
            </a:r>
            <a:endParaRPr kumimoji="0" lang="en-US" sz="2800" b="0" i="0" u="none" strike="noStrike" kern="1200" cap="none" spc="0" normalizeH="0" baseline="0" noProof="0" dirty="0" smtClean="0">
              <a:ln>
                <a:noFill/>
              </a:ln>
              <a:solidFill>
                <a:schemeClr val="tx1"/>
              </a:solidFill>
              <a:effectLst/>
              <a:uLnTx/>
              <a:uFillTx/>
              <a:latin typeface="+mj-lt"/>
              <a:ea typeface="+mj-ea"/>
              <a:cs typeface="+mj-cs"/>
            </a:endParaRPr>
          </a:p>
        </p:txBody>
      </p:sp>
      <p:pic>
        <p:nvPicPr>
          <p:cNvPr id="10242" name="Picture 2" descr="C:\Users\bepayne\AppData\Local\Microsoft\Windows\Temporary Internet Files\Content.IE5\8DI24R48\MC900441926[1].wmf"/>
          <p:cNvPicPr>
            <a:picLocks noChangeAspect="1" noChangeArrowheads="1"/>
          </p:cNvPicPr>
          <p:nvPr/>
        </p:nvPicPr>
        <p:blipFill>
          <a:blip r:embed="rId4" cstate="print"/>
          <a:srcRect/>
          <a:stretch>
            <a:fillRect/>
          </a:stretch>
        </p:blipFill>
        <p:spPr bwMode="auto">
          <a:xfrm>
            <a:off x="533400" y="228600"/>
            <a:ext cx="1743075" cy="1371600"/>
          </a:xfrm>
          <a:prstGeom prst="rect">
            <a:avLst/>
          </a:prstGeom>
          <a:noFill/>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be 5"/>
          <p:cNvSpPr/>
          <p:nvPr/>
        </p:nvSpPr>
        <p:spPr>
          <a:xfrm>
            <a:off x="381000" y="990600"/>
            <a:ext cx="1828800" cy="914400"/>
          </a:xfrm>
          <a:prstGeom prst="cub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US"/>
          </a:p>
        </p:txBody>
      </p:sp>
      <p:sp>
        <p:nvSpPr>
          <p:cNvPr id="19457" name="Title 1"/>
          <p:cNvSpPr>
            <a:spLocks noGrp="1"/>
          </p:cNvSpPr>
          <p:nvPr>
            <p:ph type="title"/>
          </p:nvPr>
        </p:nvSpPr>
        <p:spPr/>
        <p:txBody>
          <a:bodyPr>
            <a:normAutofit fontScale="90000"/>
          </a:bodyPr>
          <a:lstStyle/>
          <a:p>
            <a:r>
              <a:rPr lang="en-US" dirty="0" smtClean="0"/>
              <a:t>We Can Do the Same Thing </a:t>
            </a:r>
            <a:br>
              <a:rPr lang="en-US" dirty="0" smtClean="0"/>
            </a:br>
            <a:r>
              <a:rPr lang="en-US" dirty="0" smtClean="0"/>
              <a:t>When We Write</a:t>
            </a:r>
          </a:p>
        </p:txBody>
      </p:sp>
      <p:sp>
        <p:nvSpPr>
          <p:cNvPr id="3" name="Content Placeholder 2"/>
          <p:cNvSpPr>
            <a:spLocks noGrp="1"/>
          </p:cNvSpPr>
          <p:nvPr>
            <p:ph idx="1"/>
          </p:nvPr>
        </p:nvSpPr>
        <p:spPr>
          <a:xfrm>
            <a:off x="2514600" y="2057400"/>
            <a:ext cx="5486400" cy="3505200"/>
          </a:xfrm>
        </p:spPr>
        <p:txBody>
          <a:bodyPr rtlCol="0">
            <a:normAutofit/>
          </a:bodyPr>
          <a:lstStyle/>
          <a:p>
            <a:pPr fontAlgn="auto">
              <a:spcAft>
                <a:spcPts val="0"/>
              </a:spcAft>
              <a:buNone/>
              <a:defRPr/>
            </a:pPr>
            <a:endParaRPr lang="en-US" dirty="0"/>
          </a:p>
          <a:p>
            <a:pPr fontAlgn="auto">
              <a:spcAft>
                <a:spcPts val="0"/>
              </a:spcAft>
              <a:buNone/>
              <a:defRPr/>
            </a:pPr>
            <a:r>
              <a:rPr lang="en-US" dirty="0" smtClean="0"/>
              <a:t>Choose words from the text that you can use to help support your point or prove the opposing side wrong.</a:t>
            </a:r>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8193" name="Picture 1" descr="C:\Users\bepayne\AppData\Local\Microsoft\Windows\Temporary Internet Files\Content.IE5\6N19XEYC\MC900078747[1].wmf"/>
          <p:cNvPicPr>
            <a:picLocks noChangeAspect="1" noChangeArrowheads="1"/>
          </p:cNvPicPr>
          <p:nvPr/>
        </p:nvPicPr>
        <p:blipFill>
          <a:blip r:embed="rId4" cstate="print"/>
          <a:srcRect/>
          <a:stretch>
            <a:fillRect/>
          </a:stretch>
        </p:blipFill>
        <p:spPr bwMode="auto">
          <a:xfrm>
            <a:off x="609600" y="1708150"/>
            <a:ext cx="1260475" cy="5149850"/>
          </a:xfrm>
          <a:prstGeom prst="rect">
            <a:avLst/>
          </a:prstGeom>
          <a:noFill/>
        </p:spPr>
      </p:pic>
      <p:sp>
        <p:nvSpPr>
          <p:cNvPr id="7" name="TextBox 6"/>
          <p:cNvSpPr txBox="1"/>
          <p:nvPr/>
        </p:nvSpPr>
        <p:spPr>
          <a:xfrm>
            <a:off x="381000" y="1295400"/>
            <a:ext cx="1600200" cy="400110"/>
          </a:xfrm>
          <a:prstGeom prst="rect">
            <a:avLst/>
          </a:prstGeom>
          <a:noFill/>
        </p:spPr>
        <p:txBody>
          <a:bodyPr wrap="square" rtlCol="0">
            <a:spAutoFit/>
          </a:bodyPr>
          <a:lstStyle/>
          <a:p>
            <a:r>
              <a:rPr lang="en-US" sz="2000" b="1" dirty="0" smtClean="0">
                <a:solidFill>
                  <a:schemeClr val="bg1"/>
                </a:solidFill>
              </a:rPr>
              <a:t>Point of View</a:t>
            </a:r>
            <a:endParaRPr lang="en-US" sz="2000" b="1" dirty="0">
              <a:solidFill>
                <a:schemeClr val="bg1"/>
              </a:solidFill>
            </a:endParaRPr>
          </a:p>
        </p:txBody>
      </p:sp>
    </p:spTree>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normAutofit fontScale="90000"/>
          </a:bodyPr>
          <a:lstStyle/>
          <a:p>
            <a:r>
              <a:rPr lang="en-US" dirty="0" smtClean="0"/>
              <a:t>“School Names” for What We Do with Quotes</a:t>
            </a:r>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
        <p:nvSpPr>
          <p:cNvPr id="5" name="Title 1"/>
          <p:cNvSpPr txBox="1">
            <a:spLocks/>
          </p:cNvSpPr>
          <p:nvPr/>
        </p:nvSpPr>
        <p:spPr>
          <a:xfrm>
            <a:off x="304800" y="1905000"/>
            <a:ext cx="8305800" cy="2667000"/>
          </a:xfrm>
          <a:prstGeom prst="rect">
            <a:avLst/>
          </a:prstGeom>
        </p:spPr>
        <p:txBody>
          <a:bodyPr vert="horz" lIns="91440" tIns="45720" rIns="91440" bIns="45720" rtlCol="0" anchor="ctr">
            <a:normAutofit fontScale="975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3600" b="1" i="0" u="none" strike="noStrike" kern="1200" cap="none" spc="0" normalizeH="0" baseline="0" noProof="0" dirty="0" smtClean="0">
                <a:ln>
                  <a:noFill/>
                </a:ln>
                <a:solidFill>
                  <a:schemeClr val="tx1"/>
                </a:solidFill>
                <a:effectLst/>
                <a:uLnTx/>
                <a:uFillTx/>
                <a:latin typeface="+mj-lt"/>
                <a:ea typeface="+mj-ea"/>
                <a:cs typeface="+mj-cs"/>
              </a:rPr>
              <a:t>Forwarding</a:t>
            </a:r>
            <a:r>
              <a:rPr kumimoji="0" lang="en-US" sz="3600" b="0" i="0" u="none" strike="noStrike" kern="1200" cap="none" spc="0" normalizeH="0" baseline="0" noProof="0" dirty="0" smtClean="0">
                <a:ln>
                  <a:noFill/>
                </a:ln>
                <a:solidFill>
                  <a:schemeClr val="tx1"/>
                </a:solidFill>
                <a:effectLst/>
                <a:uLnTx/>
                <a:uFillTx/>
                <a:latin typeface="+mj-lt"/>
                <a:ea typeface="+mj-ea"/>
                <a:cs typeface="+mj-cs"/>
              </a:rPr>
              <a:t>:</a:t>
            </a:r>
            <a:r>
              <a:rPr kumimoji="0" lang="en-US" sz="3600" b="0" i="0" u="none" strike="noStrike" kern="1200" cap="none" spc="0" normalizeH="0" noProof="0" dirty="0" smtClean="0">
                <a:ln>
                  <a:noFill/>
                </a:ln>
                <a:solidFill>
                  <a:schemeClr val="tx1"/>
                </a:solidFill>
                <a:effectLst/>
                <a:uLnTx/>
                <a:uFillTx/>
                <a:latin typeface="+mj-lt"/>
                <a:ea typeface="+mj-ea"/>
                <a:cs typeface="+mj-cs"/>
              </a:rPr>
              <a:t> </a:t>
            </a:r>
            <a:r>
              <a:rPr kumimoji="0" lang="en-US" sz="3600" b="0" i="1" u="none" strike="noStrike" kern="1200" cap="none" spc="0" normalizeH="0" noProof="0" dirty="0" smtClean="0">
                <a:ln>
                  <a:noFill/>
                </a:ln>
                <a:solidFill>
                  <a:schemeClr val="tx1"/>
                </a:solidFill>
                <a:effectLst/>
                <a:uLnTx/>
                <a:uFillTx/>
                <a:latin typeface="+mj-lt"/>
                <a:ea typeface="+mj-ea"/>
                <a:cs typeface="+mj-cs"/>
              </a:rPr>
              <a:t>Sharing an idea suggested in a text with other people </a:t>
            </a:r>
            <a:r>
              <a:rPr lang="en-US" sz="3600" i="1" dirty="0" smtClean="0">
                <a:latin typeface="+mj-lt"/>
                <a:ea typeface="+mj-ea"/>
                <a:cs typeface="+mj-cs"/>
              </a:rPr>
              <a:t>l</a:t>
            </a:r>
            <a:r>
              <a:rPr kumimoji="0" lang="en-US" sz="3600" b="0" i="1" u="none" strike="noStrike" kern="1200" cap="none" spc="0" normalizeH="0" noProof="0" dirty="0" err="1" smtClean="0">
                <a:ln>
                  <a:noFill/>
                </a:ln>
                <a:solidFill>
                  <a:schemeClr val="tx1"/>
                </a:solidFill>
                <a:effectLst/>
                <a:uLnTx/>
                <a:uFillTx/>
                <a:latin typeface="+mj-lt"/>
                <a:ea typeface="+mj-ea"/>
                <a:cs typeface="+mj-cs"/>
              </a:rPr>
              <a:t>ike</a:t>
            </a:r>
            <a:r>
              <a:rPr kumimoji="0" lang="en-US" sz="3600" b="0" i="1" u="none" strike="noStrike" kern="1200" cap="none" spc="0" normalizeH="0" noProof="0" dirty="0" smtClean="0">
                <a:ln>
                  <a:noFill/>
                </a:ln>
                <a:solidFill>
                  <a:schemeClr val="tx1"/>
                </a:solidFill>
                <a:effectLst/>
                <a:uLnTx/>
                <a:uFillTx/>
                <a:latin typeface="+mj-lt"/>
                <a:ea typeface="+mj-ea"/>
                <a:cs typeface="+mj-cs"/>
              </a:rPr>
              <a:t> when you forward an email, but you also add to or extend its meaning.</a:t>
            </a:r>
            <a:endParaRPr kumimoji="0" lang="en-US" sz="3600" b="0" i="1" u="none" strike="noStrike" kern="1200" cap="none" spc="0" normalizeH="0" baseline="0" noProof="0" dirty="0" smtClean="0">
              <a:ln>
                <a:noFill/>
              </a:ln>
              <a:solidFill>
                <a:schemeClr val="tx1"/>
              </a:solidFill>
              <a:effectLst/>
              <a:uLnTx/>
              <a:uFillTx/>
              <a:latin typeface="+mj-lt"/>
              <a:ea typeface="+mj-ea"/>
              <a:cs typeface="+mj-cs"/>
            </a:endParaRPr>
          </a:p>
        </p:txBody>
      </p:sp>
      <p:pic>
        <p:nvPicPr>
          <p:cNvPr id="2051" name="Picture 3" descr="C:\Users\bepayne\AppData\Local\Microsoft\Windows\Temporary Internet Files\Content.IE5\8DI24R48\MM900297031[1].gif"/>
          <p:cNvPicPr>
            <a:picLocks noChangeAspect="1" noChangeArrowheads="1" noCrop="1"/>
          </p:cNvPicPr>
          <p:nvPr/>
        </p:nvPicPr>
        <p:blipFill>
          <a:blip r:embed="rId4" cstate="print"/>
          <a:srcRect/>
          <a:stretch>
            <a:fillRect/>
          </a:stretch>
        </p:blipFill>
        <p:spPr bwMode="auto">
          <a:xfrm>
            <a:off x="3200400" y="4648200"/>
            <a:ext cx="2286000" cy="1402773"/>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p:txBody>
          <a:bodyPr/>
          <a:lstStyle/>
          <a:p>
            <a:r>
              <a:rPr lang="en-US" dirty="0" smtClean="0"/>
              <a:t>Purpose and Non-Purpose</a:t>
            </a:r>
          </a:p>
        </p:txBody>
      </p:sp>
      <p:sp>
        <p:nvSpPr>
          <p:cNvPr id="21506" name="Content Placeholder 2"/>
          <p:cNvSpPr>
            <a:spLocks noGrp="1"/>
          </p:cNvSpPr>
          <p:nvPr>
            <p:ph idx="1"/>
          </p:nvPr>
        </p:nvSpPr>
        <p:spPr/>
        <p:txBody>
          <a:bodyPr/>
          <a:lstStyle/>
          <a:p>
            <a:pPr>
              <a:buFont typeface="Arial" charset="0"/>
              <a:buNone/>
            </a:pPr>
            <a:r>
              <a:rPr lang="en-US" b="1" dirty="0" smtClean="0"/>
              <a:t>Purpose:  </a:t>
            </a:r>
            <a:r>
              <a:rPr lang="en-US" dirty="0" smtClean="0"/>
              <a:t>To provide additional tools and strategies to support improved student college-ready writing.</a:t>
            </a:r>
          </a:p>
          <a:p>
            <a:pPr>
              <a:buFont typeface="Arial" charset="0"/>
              <a:buNone/>
            </a:pPr>
            <a:endParaRPr lang="en-US" dirty="0" smtClean="0"/>
          </a:p>
          <a:p>
            <a:pPr>
              <a:buFont typeface="Arial" charset="0"/>
              <a:buNone/>
            </a:pPr>
            <a:r>
              <a:rPr lang="en-US" b="1" dirty="0" smtClean="0"/>
              <a:t>Non-Purpose:  </a:t>
            </a:r>
            <a:r>
              <a:rPr lang="en-US" dirty="0" smtClean="0"/>
              <a:t>To provide professional learning with no follow-up support. </a:t>
            </a:r>
          </a:p>
        </p:txBody>
      </p:sp>
      <p:pic>
        <p:nvPicPr>
          <p:cNvPr id="21507"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s://lh5.googleusercontent.com/ujcQ369GURD8wv5uEw18fKvu5zj1WNG402HLJRH2MFzSoki-XE2rcZr4am3fBNb6EZUjHC5PkuonAkuR-s4O4Cr_udwLcnZ7l031R3QABLYIr9-M0B-UzYD750UFO_0p"/>
          <p:cNvPicPr>
            <a:picLocks noChangeAspect="1" noChangeArrowheads="1"/>
          </p:cNvPicPr>
          <p:nvPr/>
        </p:nvPicPr>
        <p:blipFill>
          <a:blip r:embed="rId3" cstate="print"/>
          <a:srcRect/>
          <a:stretch>
            <a:fillRect/>
          </a:stretch>
        </p:blipFill>
        <p:spPr bwMode="auto">
          <a:xfrm>
            <a:off x="990600" y="3276600"/>
            <a:ext cx="3114675" cy="2705100"/>
          </a:xfrm>
          <a:prstGeom prst="rect">
            <a:avLst/>
          </a:prstGeom>
          <a:noFill/>
        </p:spPr>
      </p:pic>
      <p:sp>
        <p:nvSpPr>
          <p:cNvPr id="19457" name="Title 1"/>
          <p:cNvSpPr>
            <a:spLocks noGrp="1"/>
          </p:cNvSpPr>
          <p:nvPr>
            <p:ph type="title"/>
          </p:nvPr>
        </p:nvSpPr>
        <p:spPr/>
        <p:txBody>
          <a:bodyPr>
            <a:normAutofit/>
          </a:bodyPr>
          <a:lstStyle/>
          <a:p>
            <a:r>
              <a:rPr lang="en-US" dirty="0" smtClean="0"/>
              <a:t>Types of Forwarding </a:t>
            </a:r>
          </a:p>
        </p:txBody>
      </p:sp>
      <p:sp>
        <p:nvSpPr>
          <p:cNvPr id="3" name="Content Placeholder 2"/>
          <p:cNvSpPr>
            <a:spLocks noGrp="1"/>
          </p:cNvSpPr>
          <p:nvPr>
            <p:ph idx="1"/>
          </p:nvPr>
        </p:nvSpPr>
        <p:spPr>
          <a:xfrm>
            <a:off x="685800" y="2209801"/>
            <a:ext cx="8229600" cy="1905000"/>
          </a:xfrm>
        </p:spPr>
        <p:txBody>
          <a:bodyPr rtlCol="0">
            <a:normAutofit/>
          </a:bodyPr>
          <a:lstStyle/>
          <a:p>
            <a:pPr fontAlgn="auto">
              <a:spcAft>
                <a:spcPts val="0"/>
              </a:spcAft>
              <a:buNone/>
              <a:defRPr/>
            </a:pPr>
            <a:r>
              <a:rPr lang="en-US" b="1" dirty="0" smtClean="0"/>
              <a:t>Illustrating</a:t>
            </a:r>
            <a:r>
              <a:rPr lang="en-US" dirty="0" smtClean="0"/>
              <a:t> – </a:t>
            </a:r>
            <a:r>
              <a:rPr lang="en-US" i="1" dirty="0" smtClean="0"/>
              <a:t>when you use a quote that gives an example of a point you want to make.</a:t>
            </a:r>
          </a:p>
        </p:txBody>
      </p:sp>
      <p:pic>
        <p:nvPicPr>
          <p:cNvPr id="19459" name="Picture 3"/>
          <p:cNvPicPr>
            <a:picLocks noChangeAspect="1"/>
          </p:cNvPicPr>
          <p:nvPr/>
        </p:nvPicPr>
        <p:blipFill>
          <a:blip r:embed="rId4"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50000" decel="5000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0-#ppt_w/2"/>
                                          </p:val>
                                        </p:tav>
                                        <p:tav tm="100000">
                                          <p:val>
                                            <p:strVal val="#ppt_x"/>
                                          </p:val>
                                        </p:tav>
                                      </p:tavLst>
                                    </p:anim>
                                    <p:anim calcmode="lin" valueType="num">
                                      <p:cBhvr additive="base">
                                        <p:cTn id="8" dur="500" fill="hold"/>
                                        <p:tgtEl>
                                          <p:spTgt spid="614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2" accel="50000" fill="hold" nodeType="clickEffect">
                                  <p:stCondLst>
                                    <p:cond delay="0"/>
                                  </p:stCondLst>
                                  <p:childTnLst>
                                    <p:anim calcmode="lin" valueType="num">
                                      <p:cBhvr additive="base">
                                        <p:cTn id="12" dur="2000"/>
                                        <p:tgtEl>
                                          <p:spTgt spid="6146"/>
                                        </p:tgtEl>
                                        <p:attrNameLst>
                                          <p:attrName>ppt_x</p:attrName>
                                        </p:attrNameLst>
                                      </p:cBhvr>
                                      <p:tavLst>
                                        <p:tav tm="0">
                                          <p:val>
                                            <p:strVal val="ppt_x"/>
                                          </p:val>
                                        </p:tav>
                                        <p:tav tm="100000">
                                          <p:val>
                                            <p:strVal val="1+ppt_w/2"/>
                                          </p:val>
                                        </p:tav>
                                      </p:tavLst>
                                    </p:anim>
                                    <p:anim calcmode="lin" valueType="num">
                                      <p:cBhvr additive="base">
                                        <p:cTn id="13" dur="2000"/>
                                        <p:tgtEl>
                                          <p:spTgt spid="6146"/>
                                        </p:tgtEl>
                                        <p:attrNameLst>
                                          <p:attrName>ppt_y</p:attrName>
                                        </p:attrNameLst>
                                      </p:cBhvr>
                                      <p:tavLst>
                                        <p:tav tm="0">
                                          <p:val>
                                            <p:strVal val="ppt_y"/>
                                          </p:val>
                                        </p:tav>
                                        <p:tav tm="100000">
                                          <p:val>
                                            <p:strVal val="ppt_y"/>
                                          </p:val>
                                        </p:tav>
                                      </p:tavLst>
                                    </p:anim>
                                    <p:set>
                                      <p:cBhvr>
                                        <p:cTn id="14" dur="1" fill="hold">
                                          <p:stCondLst>
                                            <p:cond delay="1999"/>
                                          </p:stCondLst>
                                        </p:cTn>
                                        <p:tgtEl>
                                          <p:spTgt spid="61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MS900069738[1].wav">
            <a:hlinkClick r:id="" action="ppaction://media"/>
          </p:cNvPr>
          <p:cNvPicPr>
            <a:picLocks noRot="1" noChangeAspect="1"/>
          </p:cNvPicPr>
          <p:nvPr>
            <a:audioFile r:link="rId2"/>
            <p:extLst>
              <p:ext uri="{DAA4B4D4-6D71-4841-9C94-3DE7FCFB9230}">
                <p14:media xmlns:p14="http://schemas.microsoft.com/office/powerpoint/2010/main" r:embed="rId1"/>
              </p:ext>
            </p:extLst>
          </p:nvPr>
        </p:nvPicPr>
        <p:blipFill>
          <a:blip r:embed="rId5" cstate="print"/>
          <a:stretch>
            <a:fillRect/>
          </a:stretch>
        </p:blipFill>
        <p:spPr>
          <a:xfrm>
            <a:off x="7924800" y="6172200"/>
            <a:ext cx="304800" cy="304800"/>
          </a:xfrm>
          <a:prstGeom prst="rect">
            <a:avLst/>
          </a:prstGeom>
        </p:spPr>
      </p:pic>
      <p:pic>
        <p:nvPicPr>
          <p:cNvPr id="19459" name="Picture 3"/>
          <p:cNvPicPr>
            <a:picLocks noChangeAspect="1"/>
          </p:cNvPicPr>
          <p:nvPr/>
        </p:nvPicPr>
        <p:blipFill>
          <a:blip r:embed="rId6" cstate="print"/>
          <a:srcRect/>
          <a:stretch>
            <a:fillRect/>
          </a:stretch>
        </p:blipFill>
        <p:spPr bwMode="auto">
          <a:xfrm>
            <a:off x="6831013" y="5838825"/>
            <a:ext cx="2320925" cy="1019175"/>
          </a:xfrm>
          <a:prstGeom prst="rect">
            <a:avLst/>
          </a:prstGeom>
          <a:noFill/>
          <a:ln w="9525">
            <a:noFill/>
            <a:miter lim="800000"/>
            <a:headEnd/>
            <a:tailEnd/>
          </a:ln>
        </p:spPr>
      </p:pic>
      <p:pic>
        <p:nvPicPr>
          <p:cNvPr id="6" name="Picture 5" descr="images (2).jpg"/>
          <p:cNvPicPr>
            <a:picLocks noChangeAspect="1"/>
          </p:cNvPicPr>
          <p:nvPr/>
        </p:nvPicPr>
        <p:blipFill>
          <a:blip r:embed="rId7" cstate="print"/>
          <a:stretch>
            <a:fillRect/>
          </a:stretch>
        </p:blipFill>
        <p:spPr>
          <a:xfrm>
            <a:off x="5181600" y="3657600"/>
            <a:ext cx="3616287" cy="1981200"/>
          </a:xfrm>
          <a:prstGeom prst="rect">
            <a:avLst/>
          </a:prstGeom>
        </p:spPr>
      </p:pic>
      <p:sp>
        <p:nvSpPr>
          <p:cNvPr id="19457" name="Title 1"/>
          <p:cNvSpPr>
            <a:spLocks noGrp="1"/>
          </p:cNvSpPr>
          <p:nvPr>
            <p:ph type="title"/>
          </p:nvPr>
        </p:nvSpPr>
        <p:spPr/>
        <p:txBody>
          <a:bodyPr>
            <a:normAutofit/>
          </a:bodyPr>
          <a:lstStyle/>
          <a:p>
            <a:r>
              <a:rPr lang="en-US" dirty="0" smtClean="0"/>
              <a:t>Types of Forwarding</a:t>
            </a:r>
          </a:p>
        </p:txBody>
      </p:sp>
      <p:sp>
        <p:nvSpPr>
          <p:cNvPr id="3" name="Content Placeholder 2"/>
          <p:cNvSpPr>
            <a:spLocks noGrp="1"/>
          </p:cNvSpPr>
          <p:nvPr>
            <p:ph idx="1"/>
          </p:nvPr>
        </p:nvSpPr>
        <p:spPr>
          <a:xfrm>
            <a:off x="685800" y="2209801"/>
            <a:ext cx="8229600" cy="1905000"/>
          </a:xfrm>
        </p:spPr>
        <p:txBody>
          <a:bodyPr rtlCol="0">
            <a:normAutofit/>
          </a:bodyPr>
          <a:lstStyle/>
          <a:p>
            <a:pPr fontAlgn="auto">
              <a:spcAft>
                <a:spcPts val="0"/>
              </a:spcAft>
              <a:buNone/>
              <a:defRPr/>
            </a:pPr>
            <a:r>
              <a:rPr lang="en-US" b="1" dirty="0" smtClean="0"/>
              <a:t>Authorizing</a:t>
            </a:r>
            <a:r>
              <a:rPr lang="en-US" dirty="0" smtClean="0"/>
              <a:t> – </a:t>
            </a:r>
            <a:r>
              <a:rPr lang="en-US" i="1" dirty="0" smtClean="0"/>
              <a:t>when you use an expert’s opinion to give status and importance to what you are saying.</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8" fill="hold" nodeType="clickEffect">
                                  <p:stCondLst>
                                    <p:cond delay="0"/>
                                  </p:stCondLst>
                                  <p:childTnLst>
                                    <p:anim calcmode="lin" valueType="num">
                                      <p:cBhvr additive="base">
                                        <p:cTn id="12" dur="800"/>
                                        <p:tgtEl>
                                          <p:spTgt spid="6"/>
                                        </p:tgtEl>
                                        <p:attrNameLst>
                                          <p:attrName>ppt_x</p:attrName>
                                        </p:attrNameLst>
                                      </p:cBhvr>
                                      <p:tavLst>
                                        <p:tav tm="0">
                                          <p:val>
                                            <p:strVal val="ppt_x"/>
                                          </p:val>
                                        </p:tav>
                                        <p:tav tm="100000">
                                          <p:val>
                                            <p:strVal val="0-ppt_w/2"/>
                                          </p:val>
                                        </p:tav>
                                      </p:tavLst>
                                    </p:anim>
                                    <p:anim calcmode="lin" valueType="num">
                                      <p:cBhvr additive="base">
                                        <p:cTn id="13" dur="800"/>
                                        <p:tgtEl>
                                          <p:spTgt spid="6"/>
                                        </p:tgtEl>
                                        <p:attrNameLst>
                                          <p:attrName>ppt_y</p:attrName>
                                        </p:attrNameLst>
                                      </p:cBhvr>
                                      <p:tavLst>
                                        <p:tav tm="0">
                                          <p:val>
                                            <p:strVal val="ppt_y"/>
                                          </p:val>
                                        </p:tav>
                                        <p:tav tm="100000">
                                          <p:val>
                                            <p:strVal val="ppt_y"/>
                                          </p:val>
                                        </p:tav>
                                      </p:tavLst>
                                    </p:anim>
                                    <p:set>
                                      <p:cBhvr>
                                        <p:cTn id="14" dur="1" fill="hold">
                                          <p:stCondLst>
                                            <p:cond delay="799"/>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p:cTn id="15"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MS900388186[1].wav">
            <a:hlinkClick r:id="" action="ppaction://media"/>
          </p:cNvPr>
          <p:cNvPicPr>
            <a:picLocks noRot="1" noChangeAspect="1"/>
          </p:cNvPicPr>
          <p:nvPr>
            <a:audioFile r:link="rId2"/>
            <p:extLst>
              <p:ext uri="{DAA4B4D4-6D71-4841-9C94-3DE7FCFB9230}">
                <p14:media xmlns:p14="http://schemas.microsoft.com/office/powerpoint/2010/main" r:embed="rId1"/>
              </p:ext>
            </p:extLst>
          </p:nvPr>
        </p:nvPicPr>
        <p:blipFill>
          <a:blip r:embed="rId7" cstate="print"/>
          <a:stretch>
            <a:fillRect/>
          </a:stretch>
        </p:blipFill>
        <p:spPr>
          <a:xfrm>
            <a:off x="8001000" y="6248400"/>
            <a:ext cx="304800" cy="304800"/>
          </a:xfrm>
          <a:prstGeom prst="rect">
            <a:avLst/>
          </a:prstGeom>
        </p:spPr>
      </p:pic>
      <p:pic>
        <p:nvPicPr>
          <p:cNvPr id="8" name="MS900388187[1].wav">
            <a:hlinkClick r:id="" action="ppaction://media"/>
          </p:cNvPr>
          <p:cNvPicPr>
            <a:picLocks noRot="1" noChangeAspect="1"/>
          </p:cNvPicPr>
          <p:nvPr>
            <a:audioFile r:link="rId4"/>
            <p:extLst>
              <p:ext uri="{DAA4B4D4-6D71-4841-9C94-3DE7FCFB9230}">
                <p14:media xmlns:p14="http://schemas.microsoft.com/office/powerpoint/2010/main" r:embed="rId3"/>
              </p:ext>
            </p:extLst>
          </p:nvPr>
        </p:nvPicPr>
        <p:blipFill>
          <a:blip r:embed="rId8" cstate="print"/>
          <a:stretch>
            <a:fillRect/>
          </a:stretch>
        </p:blipFill>
        <p:spPr>
          <a:xfrm>
            <a:off x="8001000" y="6248400"/>
            <a:ext cx="304800" cy="304800"/>
          </a:xfrm>
          <a:prstGeom prst="rect">
            <a:avLst/>
          </a:prstGeom>
        </p:spPr>
      </p:pic>
      <p:sp>
        <p:nvSpPr>
          <p:cNvPr id="3" name="Content Placeholder 2"/>
          <p:cNvSpPr>
            <a:spLocks noGrp="1"/>
          </p:cNvSpPr>
          <p:nvPr>
            <p:ph idx="1"/>
          </p:nvPr>
        </p:nvSpPr>
        <p:spPr>
          <a:xfrm>
            <a:off x="609600" y="2438400"/>
            <a:ext cx="8229600" cy="1524000"/>
          </a:xfrm>
        </p:spPr>
        <p:txBody>
          <a:bodyPr rtlCol="0">
            <a:normAutofit/>
          </a:bodyPr>
          <a:lstStyle/>
          <a:p>
            <a:pPr fontAlgn="auto">
              <a:spcAft>
                <a:spcPts val="0"/>
              </a:spcAft>
              <a:buNone/>
              <a:defRPr/>
            </a:pPr>
            <a:r>
              <a:rPr lang="en-US" b="1" dirty="0" smtClean="0"/>
              <a:t>Extending – </a:t>
            </a:r>
            <a:r>
              <a:rPr lang="en-US" i="1" dirty="0" smtClean="0"/>
              <a:t>when you put your own spin on ideas or terms that you take from other texts.</a:t>
            </a:r>
            <a:endParaRPr lang="en-US" b="1" dirty="0" smtClean="0"/>
          </a:p>
        </p:txBody>
      </p:sp>
      <p:pic>
        <p:nvPicPr>
          <p:cNvPr id="19459" name="Picture 3"/>
          <p:cNvPicPr>
            <a:picLocks noChangeAspect="1"/>
          </p:cNvPicPr>
          <p:nvPr/>
        </p:nvPicPr>
        <p:blipFill>
          <a:blip r:embed="rId9" cstate="print"/>
          <a:srcRect/>
          <a:stretch>
            <a:fillRect/>
          </a:stretch>
        </p:blipFill>
        <p:spPr bwMode="auto">
          <a:xfrm>
            <a:off x="6823075" y="5838825"/>
            <a:ext cx="2320925" cy="1019175"/>
          </a:xfrm>
          <a:prstGeom prst="rect">
            <a:avLst/>
          </a:prstGeom>
          <a:noFill/>
          <a:ln w="9525">
            <a:noFill/>
            <a:miter lim="800000"/>
            <a:headEnd/>
            <a:tailEnd/>
          </a:ln>
        </p:spPr>
      </p:pic>
      <p:sp>
        <p:nvSpPr>
          <p:cNvPr id="5" name="Title 1"/>
          <p:cNvSpPr>
            <a:spLocks noGrp="1"/>
          </p:cNvSpPr>
          <p:nvPr>
            <p:ph type="title"/>
          </p:nvPr>
        </p:nvSpPr>
        <p:spPr>
          <a:xfrm>
            <a:off x="304800" y="609600"/>
            <a:ext cx="5410200" cy="1143000"/>
          </a:xfrm>
        </p:spPr>
        <p:txBody>
          <a:bodyPr>
            <a:normAutofit/>
          </a:bodyPr>
          <a:lstStyle/>
          <a:p>
            <a:r>
              <a:rPr lang="en-US" dirty="0" smtClean="0"/>
              <a:t>Types of Forwarding</a:t>
            </a:r>
          </a:p>
        </p:txBody>
      </p:sp>
      <p:pic>
        <p:nvPicPr>
          <p:cNvPr id="48130" name="Picture 2" descr="C:\Users\bepayne\AppData\Local\Microsoft\Windows\Temporary Internet Files\Content.IE5\6N19XEYC\MC900139415[1].wmf"/>
          <p:cNvPicPr>
            <a:picLocks noChangeAspect="1" noChangeArrowheads="1"/>
          </p:cNvPicPr>
          <p:nvPr/>
        </p:nvPicPr>
        <p:blipFill>
          <a:blip r:embed="rId10" cstate="print"/>
          <a:stretch>
            <a:fillRect/>
          </a:stretch>
        </p:blipFill>
        <p:spPr bwMode="auto">
          <a:xfrm flipH="1">
            <a:off x="533400" y="3962400"/>
            <a:ext cx="2627986" cy="1778508"/>
          </a:xfrm>
          <a:prstGeom prst="rect">
            <a:avLst/>
          </a:prstGeom>
          <a:noFill/>
          <a:ln>
            <a:noFill/>
          </a:ln>
        </p:spPr>
      </p:pic>
      <p:pic>
        <p:nvPicPr>
          <p:cNvPr id="48131" name="Picture 3" descr="C:\Users\bepayne\AppData\Local\Microsoft\Windows\Temporary Internet Files\Content.IE5\SYQMCQVL\MC900383618[1].wmf"/>
          <p:cNvPicPr>
            <a:picLocks noChangeAspect="1" noChangeArrowheads="1"/>
          </p:cNvPicPr>
          <p:nvPr/>
        </p:nvPicPr>
        <p:blipFill>
          <a:blip r:embed="rId11" cstate="print"/>
          <a:srcRect/>
          <a:stretch>
            <a:fillRect/>
          </a:stretch>
        </p:blipFill>
        <p:spPr bwMode="auto">
          <a:xfrm>
            <a:off x="5410200" y="0"/>
            <a:ext cx="1331519" cy="2320384"/>
          </a:xfrm>
          <a:prstGeom prst="rect">
            <a:avLst/>
          </a:prstGeom>
          <a:noFill/>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48130"/>
                                        </p:tgtEl>
                                        <p:attrNameLst>
                                          <p:attrName>style.visibility</p:attrName>
                                        </p:attrNameLst>
                                      </p:cBhvr>
                                      <p:to>
                                        <p:strVal val="visible"/>
                                      </p:to>
                                    </p:set>
                                    <p:anim calcmode="lin" valueType="num">
                                      <p:cBhvr additive="base">
                                        <p:cTn id="7" dur="500" fill="hold"/>
                                        <p:tgtEl>
                                          <p:spTgt spid="48130"/>
                                        </p:tgtEl>
                                        <p:attrNameLst>
                                          <p:attrName>ppt_x</p:attrName>
                                        </p:attrNameLst>
                                      </p:cBhvr>
                                      <p:tavLst>
                                        <p:tav tm="0">
                                          <p:val>
                                            <p:strVal val="0-#ppt_w/2"/>
                                          </p:val>
                                        </p:tav>
                                        <p:tav tm="100000">
                                          <p:val>
                                            <p:strVal val="#ppt_x"/>
                                          </p:val>
                                        </p:tav>
                                      </p:tavLst>
                                    </p:anim>
                                    <p:anim calcmode="lin" valueType="num">
                                      <p:cBhvr additive="base">
                                        <p:cTn id="8" dur="500" fill="hold"/>
                                        <p:tgtEl>
                                          <p:spTgt spid="4813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6506" fill="hold"/>
                                        <p:tgtEl>
                                          <p:spTgt spid="8"/>
                                        </p:tgtEl>
                                      </p:cBhvr>
                                    </p:cmd>
                                  </p:childTnLst>
                                </p:cTn>
                              </p:par>
                              <p:par>
                                <p:cTn id="13" presetID="2" presetClass="exit" presetSubtype="2" fill="hold" nodeType="withEffect">
                                  <p:stCondLst>
                                    <p:cond delay="0"/>
                                  </p:stCondLst>
                                  <p:childTnLst>
                                    <p:anim calcmode="lin" valueType="num">
                                      <p:cBhvr additive="base">
                                        <p:cTn id="14" dur="1400"/>
                                        <p:tgtEl>
                                          <p:spTgt spid="48130"/>
                                        </p:tgtEl>
                                        <p:attrNameLst>
                                          <p:attrName>ppt_x</p:attrName>
                                        </p:attrNameLst>
                                      </p:cBhvr>
                                      <p:tavLst>
                                        <p:tav tm="0">
                                          <p:val>
                                            <p:strVal val="ppt_x"/>
                                          </p:val>
                                        </p:tav>
                                        <p:tav tm="100000">
                                          <p:val>
                                            <p:strVal val="1+ppt_w/2"/>
                                          </p:val>
                                        </p:tav>
                                      </p:tavLst>
                                    </p:anim>
                                    <p:anim calcmode="lin" valueType="num">
                                      <p:cBhvr additive="base">
                                        <p:cTn id="15" dur="1400"/>
                                        <p:tgtEl>
                                          <p:spTgt spid="48130"/>
                                        </p:tgtEl>
                                        <p:attrNameLst>
                                          <p:attrName>ppt_y</p:attrName>
                                        </p:attrNameLst>
                                      </p:cBhvr>
                                      <p:tavLst>
                                        <p:tav tm="0">
                                          <p:val>
                                            <p:strVal val="ppt_y"/>
                                          </p:val>
                                        </p:tav>
                                        <p:tav tm="100000">
                                          <p:val>
                                            <p:strVal val="ppt_y"/>
                                          </p:val>
                                        </p:tav>
                                      </p:tavLst>
                                    </p:anim>
                                    <p:set>
                                      <p:cBhvr>
                                        <p:cTn id="16" dur="1" fill="hold">
                                          <p:stCondLst>
                                            <p:cond delay="1399"/>
                                          </p:stCondLst>
                                        </p:cTn>
                                        <p:tgtEl>
                                          <p:spTgt spid="48130"/>
                                        </p:tgtEl>
                                        <p:attrNameLst>
                                          <p:attrName>style.visibility</p:attrName>
                                        </p:attrNameLst>
                                      </p:cBhvr>
                                      <p:to>
                                        <p:strVal val="hidden"/>
                                      </p:to>
                                    </p:set>
                                  </p:childTnLst>
                                </p:cTn>
                              </p:par>
                              <p:par>
                                <p:cTn id="17" presetID="2" presetClass="entr" presetSubtype="8" fill="hold" nodeType="withEffect">
                                  <p:stCondLst>
                                    <p:cond delay="1500"/>
                                  </p:stCondLst>
                                  <p:childTnLst>
                                    <p:set>
                                      <p:cBhvr>
                                        <p:cTn id="18" dur="1" fill="hold">
                                          <p:stCondLst>
                                            <p:cond delay="0"/>
                                          </p:stCondLst>
                                        </p:cTn>
                                        <p:tgtEl>
                                          <p:spTgt spid="48130"/>
                                        </p:tgtEl>
                                        <p:attrNameLst>
                                          <p:attrName>style.visibility</p:attrName>
                                        </p:attrNameLst>
                                      </p:cBhvr>
                                      <p:to>
                                        <p:strVal val="visible"/>
                                      </p:to>
                                    </p:set>
                                    <p:anim calcmode="lin" valueType="num">
                                      <p:cBhvr additive="base">
                                        <p:cTn id="19" dur="500" fill="hold"/>
                                        <p:tgtEl>
                                          <p:spTgt spid="48130"/>
                                        </p:tgtEl>
                                        <p:attrNameLst>
                                          <p:attrName>ppt_x</p:attrName>
                                        </p:attrNameLst>
                                      </p:cBhvr>
                                      <p:tavLst>
                                        <p:tav tm="0">
                                          <p:val>
                                            <p:strVal val="0-#ppt_w/2"/>
                                          </p:val>
                                        </p:tav>
                                        <p:tav tm="100000">
                                          <p:val>
                                            <p:strVal val="#ppt_x"/>
                                          </p:val>
                                        </p:tav>
                                      </p:tavLst>
                                    </p:anim>
                                    <p:anim calcmode="lin" valueType="num">
                                      <p:cBhvr additive="base">
                                        <p:cTn id="20" dur="500" fill="hold"/>
                                        <p:tgtEl>
                                          <p:spTgt spid="48130"/>
                                        </p:tgtEl>
                                        <p:attrNameLst>
                                          <p:attrName>ppt_y</p:attrName>
                                        </p:attrNameLst>
                                      </p:cBhvr>
                                      <p:tavLst>
                                        <p:tav tm="0">
                                          <p:val>
                                            <p:strVal val="#ppt_y"/>
                                          </p:val>
                                        </p:tav>
                                        <p:tav tm="100000">
                                          <p:val>
                                            <p:strVal val="#ppt_y"/>
                                          </p:val>
                                        </p:tav>
                                      </p:tavLst>
                                    </p:anim>
                                  </p:childTnLst>
                                </p:cTn>
                              </p:par>
                              <p:par>
                                <p:cTn id="21" presetID="2" presetClass="exit" presetSubtype="2" fill="hold" nodeType="withEffect">
                                  <p:stCondLst>
                                    <p:cond delay="2000"/>
                                  </p:stCondLst>
                                  <p:childTnLst>
                                    <p:anim calcmode="lin" valueType="num">
                                      <p:cBhvr additive="base">
                                        <p:cTn id="22" dur="500"/>
                                        <p:tgtEl>
                                          <p:spTgt spid="48130"/>
                                        </p:tgtEl>
                                        <p:attrNameLst>
                                          <p:attrName>ppt_x</p:attrName>
                                        </p:attrNameLst>
                                      </p:cBhvr>
                                      <p:tavLst>
                                        <p:tav tm="0">
                                          <p:val>
                                            <p:strVal val="ppt_x"/>
                                          </p:val>
                                        </p:tav>
                                        <p:tav tm="100000">
                                          <p:val>
                                            <p:strVal val="1+ppt_w/2"/>
                                          </p:val>
                                        </p:tav>
                                      </p:tavLst>
                                    </p:anim>
                                    <p:anim calcmode="lin" valueType="num">
                                      <p:cBhvr additive="base">
                                        <p:cTn id="23" dur="500"/>
                                        <p:tgtEl>
                                          <p:spTgt spid="48130"/>
                                        </p:tgtEl>
                                        <p:attrNameLst>
                                          <p:attrName>ppt_y</p:attrName>
                                        </p:attrNameLst>
                                      </p:cBhvr>
                                      <p:tavLst>
                                        <p:tav tm="0">
                                          <p:val>
                                            <p:strVal val="ppt_y"/>
                                          </p:val>
                                        </p:tav>
                                        <p:tav tm="100000">
                                          <p:val>
                                            <p:strVal val="ppt_y"/>
                                          </p:val>
                                        </p:tav>
                                      </p:tavLst>
                                    </p:anim>
                                    <p:set>
                                      <p:cBhvr>
                                        <p:cTn id="24" dur="1" fill="hold">
                                          <p:stCondLst>
                                            <p:cond delay="499"/>
                                          </p:stCondLst>
                                        </p:cTn>
                                        <p:tgtEl>
                                          <p:spTgt spid="48130"/>
                                        </p:tgtEl>
                                        <p:attrNameLst>
                                          <p:attrName>style.visibility</p:attrName>
                                        </p:attrNameLst>
                                      </p:cBhvr>
                                      <p:to>
                                        <p:strVal val="hidden"/>
                                      </p:to>
                                    </p:set>
                                  </p:childTnLst>
                                </p:cTn>
                              </p:par>
                              <p:par>
                                <p:cTn id="25" presetID="40" presetClass="path" presetSubtype="0" accel="50000" decel="50000" fill="hold" nodeType="withEffect">
                                  <p:stCondLst>
                                    <p:cond delay="2000"/>
                                  </p:stCondLst>
                                  <p:childTnLst>
                                    <p:animMotion origin="layout" path="M 0 0  C 0.003 -0.02533  0.007 -0.04933  0.015 -0.04933  C 0.024 -0.04933  0.027 -0.02533  0.03 0  C 0.034 0.028  0.037 0.056  0.047 0.056  C 0.056 0.056  0.059 0.028  0.063 0  C 0.065 -0.02533  0.069 -0.04933  0.078 -0.04933  C 0.086 -0.04933  0.09 -0.02533  0.093 0  C 0.096 0.028  0.1 0.056  0.109 0.056  C 0.118 0.056  0.125 0  0.125 0  C 0.128 -0.02533  0.131 -0.04933  0.14 -0.04933  C 0.149 -0.04933  0.152 -0.02533  0.155 0  C 0.159 0.028  0.162 0.056  0.172 0.056  C 0.181 0.056  0.184 0.028  0.187 0  C 0.191 -0.02533  0.194 -0.04933  0.203 -0.04933  C 0.211 -0.04933  0.215 -0.02533  0.218 0  C 0.221 0.028  0.225 0.056  0.234 0.056  C 0.243 0.056  0.246 0.028  0.25 0  E" pathEditMode="relative" ptsTypes="">
                                      <p:cBhvr>
                                        <p:cTn id="26" dur="2000" fill="hold"/>
                                        <p:tgtEl>
                                          <p:spTgt spid="48131"/>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2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audio>
              <p:cMediaNode showWhenStopped="0">
                <p:cTn id="28"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762000" y="685800"/>
            <a:ext cx="4114800" cy="1143000"/>
          </a:xfrm>
        </p:spPr>
        <p:txBody>
          <a:bodyPr>
            <a:normAutofit/>
          </a:bodyPr>
          <a:lstStyle/>
          <a:p>
            <a:r>
              <a:rPr lang="en-US" dirty="0" smtClean="0"/>
              <a:t>Let’s Try it….</a:t>
            </a:r>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
        <p:nvSpPr>
          <p:cNvPr id="6" name="Content Placeholder 5"/>
          <p:cNvSpPr>
            <a:spLocks noGrp="1"/>
          </p:cNvSpPr>
          <p:nvPr>
            <p:ph idx="1"/>
          </p:nvPr>
        </p:nvSpPr>
        <p:spPr>
          <a:xfrm>
            <a:off x="533400" y="2133600"/>
            <a:ext cx="8229600" cy="4373563"/>
          </a:xfrm>
        </p:spPr>
        <p:txBody>
          <a:bodyPr>
            <a:normAutofit fontScale="77500" lnSpcReduction="20000"/>
          </a:bodyPr>
          <a:lstStyle/>
          <a:p>
            <a:pPr>
              <a:buNone/>
            </a:pPr>
            <a:r>
              <a:rPr lang="en-US" sz="4200" b="1" dirty="0" smtClean="0"/>
              <a:t>The Assignment:</a:t>
            </a:r>
          </a:p>
          <a:p>
            <a:pPr marL="514350" indent="-514350">
              <a:buAutoNum type="arabicPeriod"/>
            </a:pPr>
            <a:r>
              <a:rPr lang="en-US" dirty="0" smtClean="0"/>
              <a:t>Create a skit in which you depict a conversation that uses two quotes from your text that each perform the functions outlined by Harris. Make sure your two quotes do different things.</a:t>
            </a:r>
          </a:p>
          <a:p>
            <a:pPr marL="514350" indent="-514350">
              <a:buNone/>
            </a:pPr>
            <a:endParaRPr lang="en-US" sz="1500" dirty="0" smtClean="0"/>
          </a:p>
          <a:p>
            <a:pPr marL="514350" indent="-514350">
              <a:buNone/>
            </a:pPr>
            <a:r>
              <a:rPr lang="en-US" dirty="0" smtClean="0"/>
              <a:t>2.   Write the skit and assign roles.</a:t>
            </a:r>
          </a:p>
          <a:p>
            <a:pPr marL="514350" indent="-514350">
              <a:buNone/>
            </a:pPr>
            <a:endParaRPr lang="en-US" sz="2100" dirty="0" smtClean="0"/>
          </a:p>
          <a:p>
            <a:pPr marL="514350" indent="-514350">
              <a:buNone/>
            </a:pPr>
            <a:r>
              <a:rPr lang="en-US" dirty="0" smtClean="0"/>
              <a:t>3.   Act out the skit at your tables.</a:t>
            </a:r>
          </a:p>
          <a:p>
            <a:pPr marL="514350" indent="-514350">
              <a:buNone/>
            </a:pPr>
            <a:endParaRPr lang="en-US" sz="2100" dirty="0" smtClean="0"/>
          </a:p>
          <a:p>
            <a:pPr marL="514350" indent="-514350">
              <a:buNone/>
            </a:pPr>
            <a:r>
              <a:rPr lang="en-US" dirty="0" smtClean="0"/>
              <a:t>4.   Your tablemates will watch the skit and determine the function of the quotes – are they illustrating, authorizing, or extending?</a:t>
            </a:r>
            <a:endParaRPr lang="en-US" dirty="0"/>
          </a:p>
        </p:txBody>
      </p:sp>
      <p:pic>
        <p:nvPicPr>
          <p:cNvPr id="49154" name="Picture 2" descr="C:\Users\bepayne\AppData\Local\Microsoft\Windows\Temporary Internet Files\Content.IE5\8DI24R48\MC900334034[1].wmf"/>
          <p:cNvPicPr>
            <a:picLocks noChangeAspect="1" noChangeArrowheads="1"/>
          </p:cNvPicPr>
          <p:nvPr/>
        </p:nvPicPr>
        <p:blipFill>
          <a:blip r:embed="rId4" cstate="print"/>
          <a:srcRect/>
          <a:stretch>
            <a:fillRect/>
          </a:stretch>
        </p:blipFill>
        <p:spPr bwMode="auto">
          <a:xfrm>
            <a:off x="6553200" y="914400"/>
            <a:ext cx="1819656" cy="1773022"/>
          </a:xfrm>
          <a:prstGeom prst="rect">
            <a:avLst/>
          </a:prstGeom>
          <a:noFill/>
        </p:spPr>
      </p:pic>
      <p:pic>
        <p:nvPicPr>
          <p:cNvPr id="49155" name="Picture 3" descr="C:\Users\bepayne\AppData\Local\Microsoft\Windows\Temporary Internet Files\Content.IE5\6N19XEYC\MC900057489[1].wmf"/>
          <p:cNvPicPr>
            <a:picLocks noChangeAspect="1" noChangeArrowheads="1"/>
          </p:cNvPicPr>
          <p:nvPr/>
        </p:nvPicPr>
        <p:blipFill>
          <a:blip r:embed="rId5" cstate="print"/>
          <a:srcRect/>
          <a:stretch>
            <a:fillRect/>
          </a:stretch>
        </p:blipFill>
        <p:spPr bwMode="auto">
          <a:xfrm>
            <a:off x="4572000" y="0"/>
            <a:ext cx="1809598" cy="1276502"/>
          </a:xfrm>
          <a:prstGeom prst="rect">
            <a:avLst/>
          </a:prstGeom>
          <a:noFill/>
        </p:spPr>
      </p:pic>
      <p:pic>
        <p:nvPicPr>
          <p:cNvPr id="49157" name="Picture 5" descr="C:\Users\bepayne\AppData\Local\Microsoft\Windows\Temporary Internet Files\Content.IE5\8DI24R48\MC900018739[1].wmf"/>
          <p:cNvPicPr>
            <a:picLocks noChangeAspect="1" noChangeArrowheads="1"/>
          </p:cNvPicPr>
          <p:nvPr/>
        </p:nvPicPr>
        <p:blipFill>
          <a:blip r:embed="rId6" cstate="print"/>
          <a:srcRect/>
          <a:stretch>
            <a:fillRect/>
          </a:stretch>
        </p:blipFill>
        <p:spPr bwMode="auto">
          <a:xfrm>
            <a:off x="0" y="0"/>
            <a:ext cx="3795118" cy="38100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cold-and-lonely-christmas-without-you.jpg"/>
          <p:cNvPicPr>
            <a:picLocks noChangeAspect="1"/>
          </p:cNvPicPr>
          <p:nvPr/>
        </p:nvPicPr>
        <p:blipFill>
          <a:blip r:embed="rId3" cstate="print"/>
          <a:stretch>
            <a:fillRect/>
          </a:stretch>
        </p:blipFill>
        <p:spPr>
          <a:xfrm>
            <a:off x="3581400" y="1752600"/>
            <a:ext cx="1709972" cy="2133600"/>
          </a:xfrm>
          <a:prstGeom prst="rect">
            <a:avLst/>
          </a:prstGeom>
        </p:spPr>
      </p:pic>
      <p:sp>
        <p:nvSpPr>
          <p:cNvPr id="19457" name="Title 1"/>
          <p:cNvSpPr>
            <a:spLocks noGrp="1"/>
          </p:cNvSpPr>
          <p:nvPr>
            <p:ph type="title"/>
          </p:nvPr>
        </p:nvSpPr>
        <p:spPr/>
        <p:txBody>
          <a:bodyPr>
            <a:normAutofit fontScale="90000"/>
          </a:bodyPr>
          <a:lstStyle/>
          <a:p>
            <a:r>
              <a:rPr lang="en-US" dirty="0" smtClean="0"/>
              <a:t>Keep This in Mind….</a:t>
            </a:r>
            <a:br>
              <a:rPr lang="en-US" dirty="0" smtClean="0"/>
            </a:br>
            <a:r>
              <a:rPr lang="en-US" dirty="0" smtClean="0"/>
              <a:t>No Cold, Lonely Quotes!</a:t>
            </a:r>
          </a:p>
        </p:txBody>
      </p:sp>
      <p:sp>
        <p:nvSpPr>
          <p:cNvPr id="3" name="Content Placeholder 2"/>
          <p:cNvSpPr>
            <a:spLocks noGrp="1"/>
          </p:cNvSpPr>
          <p:nvPr>
            <p:ph idx="1"/>
          </p:nvPr>
        </p:nvSpPr>
        <p:spPr>
          <a:xfrm>
            <a:off x="838200" y="3657600"/>
            <a:ext cx="7543800" cy="2362200"/>
          </a:xfrm>
        </p:spPr>
        <p:txBody>
          <a:bodyPr rtlCol="0">
            <a:normAutofit/>
          </a:bodyPr>
          <a:lstStyle/>
          <a:p>
            <a:pPr fontAlgn="auto">
              <a:spcAft>
                <a:spcPts val="0"/>
              </a:spcAft>
              <a:buNone/>
              <a:defRPr/>
            </a:pPr>
            <a:r>
              <a:rPr lang="en-US" dirty="0" smtClean="0"/>
              <a:t>Remember our last time together discussing quotes, we practiced using our own words and phrases to introduce the quote in a meaningful way.</a:t>
            </a:r>
          </a:p>
        </p:txBody>
      </p:sp>
      <p:pic>
        <p:nvPicPr>
          <p:cNvPr id="19459" name="Picture 3"/>
          <p:cNvPicPr>
            <a:picLocks noChangeAspect="1"/>
          </p:cNvPicPr>
          <p:nvPr/>
        </p:nvPicPr>
        <p:blipFill>
          <a:blip r:embed="rId4"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762000" y="685800"/>
            <a:ext cx="4114800" cy="1143000"/>
          </a:xfrm>
        </p:spPr>
        <p:txBody>
          <a:bodyPr>
            <a:normAutofit/>
          </a:bodyPr>
          <a:lstStyle/>
          <a:p>
            <a:r>
              <a:rPr lang="en-US" dirty="0" smtClean="0"/>
              <a:t>Let’s Try it….</a:t>
            </a:r>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
        <p:nvSpPr>
          <p:cNvPr id="6" name="Content Placeholder 5"/>
          <p:cNvSpPr>
            <a:spLocks noGrp="1"/>
          </p:cNvSpPr>
          <p:nvPr>
            <p:ph idx="1"/>
          </p:nvPr>
        </p:nvSpPr>
        <p:spPr>
          <a:xfrm>
            <a:off x="838200" y="1905000"/>
            <a:ext cx="8610600" cy="4724400"/>
          </a:xfrm>
        </p:spPr>
        <p:txBody>
          <a:bodyPr>
            <a:normAutofit fontScale="77500" lnSpcReduction="20000"/>
          </a:bodyPr>
          <a:lstStyle/>
          <a:p>
            <a:pPr>
              <a:buNone/>
            </a:pPr>
            <a:r>
              <a:rPr lang="en-US" sz="4200" b="1" dirty="0" smtClean="0"/>
              <a:t>The Assignment:</a:t>
            </a:r>
          </a:p>
          <a:p>
            <a:pPr marL="514350" indent="-514350">
              <a:buAutoNum type="arabicPeriod"/>
            </a:pPr>
            <a:r>
              <a:rPr lang="en-US" dirty="0" smtClean="0"/>
              <a:t>Create a skit in which you depict a conversation that uses two quotes that each perform the functions outlined by Harris. Make sure your two quotes do different things.</a:t>
            </a:r>
          </a:p>
          <a:p>
            <a:pPr marL="514350" indent="-514350">
              <a:buNone/>
            </a:pPr>
            <a:endParaRPr lang="en-US" sz="1500" dirty="0" smtClean="0"/>
          </a:p>
          <a:p>
            <a:pPr marL="514350" indent="-514350">
              <a:buNone/>
            </a:pPr>
            <a:r>
              <a:rPr lang="en-US" dirty="0" smtClean="0"/>
              <a:t>2.   Write the skit and assign roles.</a:t>
            </a:r>
          </a:p>
          <a:p>
            <a:pPr marL="514350" indent="-514350">
              <a:buNone/>
            </a:pPr>
            <a:endParaRPr lang="en-US" sz="2100" dirty="0" smtClean="0"/>
          </a:p>
          <a:p>
            <a:pPr marL="514350" indent="-514350">
              <a:buNone/>
            </a:pPr>
            <a:r>
              <a:rPr lang="en-US" dirty="0" smtClean="0"/>
              <a:t>3.   Act out the skit at your tables.</a:t>
            </a:r>
          </a:p>
          <a:p>
            <a:pPr marL="514350" indent="-514350">
              <a:buNone/>
            </a:pPr>
            <a:endParaRPr lang="en-US" sz="2100" dirty="0" smtClean="0"/>
          </a:p>
          <a:p>
            <a:pPr marL="514350" indent="-514350">
              <a:buAutoNum type="arabicPeriod" startAt="4"/>
            </a:pPr>
            <a:r>
              <a:rPr lang="en-US" dirty="0" smtClean="0"/>
              <a:t>Your tablemates will watch the skit and </a:t>
            </a:r>
          </a:p>
          <a:p>
            <a:pPr marL="514350" indent="-514350">
              <a:buNone/>
            </a:pPr>
            <a:r>
              <a:rPr lang="en-US" dirty="0"/>
              <a:t>	</a:t>
            </a:r>
            <a:r>
              <a:rPr lang="en-US" dirty="0" smtClean="0"/>
              <a:t>determine the function of the quotes – </a:t>
            </a:r>
          </a:p>
          <a:p>
            <a:pPr marL="514350" indent="-514350">
              <a:buNone/>
            </a:pPr>
            <a:r>
              <a:rPr lang="en-US" dirty="0"/>
              <a:t>	</a:t>
            </a:r>
            <a:endParaRPr lang="en-US" dirty="0" smtClean="0"/>
          </a:p>
          <a:p>
            <a:pPr marL="514350" indent="-514350">
              <a:buNone/>
            </a:pPr>
            <a:r>
              <a:rPr lang="en-US" i="1" dirty="0"/>
              <a:t>	</a:t>
            </a:r>
            <a:r>
              <a:rPr lang="en-US" i="1" dirty="0" smtClean="0"/>
              <a:t>illustrating,  authorizing,  or  extending</a:t>
            </a:r>
            <a:r>
              <a:rPr lang="en-US" dirty="0" smtClean="0"/>
              <a:t>?</a:t>
            </a:r>
            <a:endParaRPr lang="en-US" dirty="0"/>
          </a:p>
        </p:txBody>
      </p:sp>
      <p:pic>
        <p:nvPicPr>
          <p:cNvPr id="49154" name="Picture 2" descr="C:\Users\bepayne\AppData\Local\Microsoft\Windows\Temporary Internet Files\Content.IE5\8DI24R48\MC900334034[1].wmf"/>
          <p:cNvPicPr>
            <a:picLocks noChangeAspect="1" noChangeArrowheads="1"/>
          </p:cNvPicPr>
          <p:nvPr/>
        </p:nvPicPr>
        <p:blipFill>
          <a:blip r:embed="rId4" cstate="print"/>
          <a:srcRect/>
          <a:stretch>
            <a:fillRect/>
          </a:stretch>
        </p:blipFill>
        <p:spPr bwMode="auto">
          <a:xfrm>
            <a:off x="6629400" y="685800"/>
            <a:ext cx="1819656" cy="1773022"/>
          </a:xfrm>
          <a:prstGeom prst="rect">
            <a:avLst/>
          </a:prstGeom>
          <a:noFill/>
        </p:spPr>
      </p:pic>
      <p:pic>
        <p:nvPicPr>
          <p:cNvPr id="49155" name="Picture 3" descr="C:\Users\bepayne\AppData\Local\Microsoft\Windows\Temporary Internet Files\Content.IE5\6N19XEYC\MC900057489[1].wmf"/>
          <p:cNvPicPr>
            <a:picLocks noChangeAspect="1" noChangeArrowheads="1"/>
          </p:cNvPicPr>
          <p:nvPr/>
        </p:nvPicPr>
        <p:blipFill>
          <a:blip r:embed="rId5" cstate="print"/>
          <a:srcRect/>
          <a:stretch>
            <a:fillRect/>
          </a:stretch>
        </p:blipFill>
        <p:spPr bwMode="auto">
          <a:xfrm>
            <a:off x="4572000" y="0"/>
            <a:ext cx="1809598" cy="1276502"/>
          </a:xfrm>
          <a:prstGeom prst="rect">
            <a:avLst/>
          </a:prstGeom>
          <a:noFill/>
        </p:spPr>
      </p:pic>
      <p:pic>
        <p:nvPicPr>
          <p:cNvPr id="49157" name="Picture 5" descr="C:\Users\bepayne\AppData\Local\Microsoft\Windows\Temporary Internet Files\Content.IE5\8DI24R48\MC900018739[1].wmf"/>
          <p:cNvPicPr>
            <a:picLocks noChangeAspect="1" noChangeArrowheads="1"/>
          </p:cNvPicPr>
          <p:nvPr/>
        </p:nvPicPr>
        <p:blipFill>
          <a:blip r:embed="rId6" cstate="print"/>
          <a:srcRect/>
          <a:stretch>
            <a:fillRect/>
          </a:stretch>
        </p:blipFill>
        <p:spPr bwMode="auto">
          <a:xfrm>
            <a:off x="0" y="0"/>
            <a:ext cx="3795118" cy="38100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might this be helpful in your classroom?</a:t>
            </a: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1632" y="5838300"/>
            <a:ext cx="2320506" cy="1019700"/>
          </a:xfrm>
          <a:prstGeom prst="rect">
            <a:avLst/>
          </a:prstGeom>
        </p:spPr>
      </p:pic>
      <p:pic>
        <p:nvPicPr>
          <p:cNvPr id="74754" name="Picture 2" descr="C:\Users\bepayne\AppData\Local\Microsoft\Windows\Temporary Internet Files\Content.IE5\8DI24R48\MC900297565[1].wmf"/>
          <p:cNvPicPr>
            <a:picLocks noChangeAspect="1" noChangeArrowheads="1"/>
          </p:cNvPicPr>
          <p:nvPr/>
        </p:nvPicPr>
        <p:blipFill>
          <a:blip r:embed="rId4" cstate="print"/>
          <a:srcRect/>
          <a:stretch>
            <a:fillRect/>
          </a:stretch>
        </p:blipFill>
        <p:spPr bwMode="auto">
          <a:xfrm>
            <a:off x="2819400" y="2286000"/>
            <a:ext cx="3496056" cy="2238888"/>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a:bodyPr>
          <a:lstStyle/>
          <a:p>
            <a:r>
              <a:rPr lang="en-US" sz="4000" dirty="0" smtClean="0"/>
              <a:t>Break</a:t>
            </a:r>
          </a:p>
        </p:txBody>
      </p:sp>
      <p:sp>
        <p:nvSpPr>
          <p:cNvPr id="57347" name="Content Placeholder 2"/>
          <p:cNvSpPr>
            <a:spLocks noGrp="1"/>
          </p:cNvSpPr>
          <p:nvPr>
            <p:ph idx="4294967295"/>
          </p:nvPr>
        </p:nvSpPr>
        <p:spPr/>
        <p:txBody>
          <a:bodyPr/>
          <a:lstStyle/>
          <a:p>
            <a:pPr>
              <a:buFont typeface="Arial" charset="0"/>
              <a:buNone/>
            </a:pPr>
            <a:endParaRPr lang="en-US" dirty="0" smtClean="0"/>
          </a:p>
        </p:txBody>
      </p:sp>
      <p:pic>
        <p:nvPicPr>
          <p:cNvPr id="57348"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pic>
        <p:nvPicPr>
          <p:cNvPr id="28674" name="Picture 2" descr="https://encrypted-tbn0.gstatic.com/images?q=tbn:ANd9GcTxDYSZT5-yXvm8uDi9YHE7Kwu0tCsQMaMUkwVda37fhaOey95h">
            <a:hlinkClick r:id="rId4"/>
          </p:cNvPr>
          <p:cNvPicPr>
            <a:picLocks noChangeAspect="1" noChangeArrowheads="1"/>
          </p:cNvPicPr>
          <p:nvPr/>
        </p:nvPicPr>
        <p:blipFill>
          <a:blip r:embed="rId5" cstate="print"/>
          <a:srcRect/>
          <a:stretch>
            <a:fillRect/>
          </a:stretch>
        </p:blipFill>
        <p:spPr bwMode="auto">
          <a:xfrm>
            <a:off x="2438400" y="2819400"/>
            <a:ext cx="4048125" cy="1905000"/>
          </a:xfrm>
          <a:prstGeom prst="rect">
            <a:avLst/>
          </a:prstGeom>
          <a:noFill/>
        </p:spPr>
      </p:pic>
    </p:spTree>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p:txBody>
          <a:bodyPr/>
          <a:lstStyle/>
          <a:p>
            <a:r>
              <a:rPr lang="en-US" dirty="0" smtClean="0"/>
              <a:t>A Look at Mentoring for Spring</a:t>
            </a:r>
          </a:p>
        </p:txBody>
      </p:sp>
      <p:sp>
        <p:nvSpPr>
          <p:cNvPr id="40962" name="Content Placeholder 2"/>
          <p:cNvSpPr>
            <a:spLocks noGrp="1"/>
          </p:cNvSpPr>
          <p:nvPr>
            <p:ph idx="1"/>
          </p:nvPr>
        </p:nvSpPr>
        <p:spPr/>
        <p:txBody>
          <a:bodyPr/>
          <a:lstStyle/>
          <a:p>
            <a:pPr>
              <a:buFont typeface="Arial" charset="0"/>
              <a:buNone/>
            </a:pPr>
            <a:endParaRPr lang="en-US" dirty="0" smtClean="0"/>
          </a:p>
          <a:p>
            <a:pPr>
              <a:buFont typeface="Arial" charset="0"/>
              <a:buNone/>
            </a:pPr>
            <a:endParaRPr lang="en-US" dirty="0" smtClean="0"/>
          </a:p>
        </p:txBody>
      </p:sp>
      <p:pic>
        <p:nvPicPr>
          <p:cNvPr id="40963"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
        <p:nvSpPr>
          <p:cNvPr id="40964" name="AutoShape 2" descr="data:image/jpeg;base64,/9j/4AAQSkZJRgABAQAAAQABAAD/2wCEAAkGBxQSEhUUERQUFhUVFBYVFxgYFBUXFRcWFhcWFhcVFRQYHCggGBwlHBUUITEhJSksLi4uFx8zODMsNygtLisBCgoKDg0OGhAQGywkICQsLCwsLCwsLCwsLCwsLC8sLCwsLCwsLDQsLCwsLCwsLCwsNCwsLCwsLCwsLCwsLCwsLP/AABEIALcBEwMBIgACEQEDEQH/xAAcAAAABwEBAAAAAAAAAAAAAAAAAgMEBQYHAQj/xABDEAABAwIEAwYEAggEBAcAAAABAAIRAyEEBRIxBkFREyJhcYGRBzKhsULBFCNScpLR4fBTYoKyFTOi8UNEY4OjwtL/xAAaAQACAwEBAAAAAAAAAAAAAAADBAACBQEG/8QALhEAAgICAQMDAgUEAwAAAAAAAAECEQMhEgQxQRMiUWFxBSMykdGBweHwFEKx/9oADAMBAAIRAxEAPwCPzYxSqEfsH7KjV5cQYJAHQwPNaBXZqDm9Wke4hcyjI2Pwo1w0sYW6r2eHEE9TLg8+ynWe1qR38Nh6nKN/UomF6Hc/ZaVwphSW7eft/fuqzQyBzHgvbuR9en981pOW0G06Ya2yzck0zUxY3DuL6ntHdDZ6u29gorNcxxFIau1pAeLCfa91MvoB47wkdJt6hRmM4fp1I/VUwAZ2n2m0q8Fos++xTKq1ao2XljrWLQRPoTZV3MM2eahArMosa7TJA1Fw3EuKu+DwoYLKLx+Tt7TWIAcZIhpGrqJFpVoJvuVk0yLz8EURJ1HT83XxTPJsAarREKR4nb+rAA5RbwsleDmhunXYJ57ow5Km0yZynhkgSXD0Ca5jlNSm6Q4ESr3hy2Bpj0UTxRWYykS6PzQM2GM02ySjUStNqgjvbhVDi3HxYFL/APFtRINoNiqtnhJebrH4uWpC8tjKm660LgmpqZ5LNmAq88A5g1jS1xvJKd6ZcZnYx2jQKBWM8acVnEY1wYZpUiabINiQe+/1P0AVw4k4o7KnV0m/ZvgjkYMFZhwvge0rU2kbkE+XRO5J6HcGO2TtHI6uIaDTbcX23nxRzwzim/NRJ8QJ+i2DKaLWMDWgCykQEusjex30Ujz7mmVVqXzsIHkVAVCQbf0XpvFYRlRpD2gg9Qs94p+H1NzXOo2O4H5eKJHM1+oo8C8Df4H50e0q4Z0w5vaNHRzYDo8wQf8ASthXmrhqpUwOY0C62ms1jpt3HnQ6fRxPovSoKai7QlkVMSqI+D3RHJXBC66gZ3Mquim4jeIHmbKEw46p3xjjOxoB5DiA9shok3kD6lRmVY4VBOh7J/aA+4JCR6mVzo0Onh7GyJ4qpDTDvlNisqzLC6HkcuRW65hlrazC13Pn0WVcT5FUw74ddp2KFBuLCyVoq+j+/wAwlGsSnZLunr/3RuQFREo5JNzeSPUrCQPqjFnVTkd4iAqII76V0FzmTijQ6eQklcwzmMqvwj5Z2gFSnqgS78TWH8UFod46n9FY2H0VG4+yECn2oeX1NQu54Bi8BreZkg+GlN5vfCmKdHk9LLyRdBg4Dw8MIIBaQIIcLRHlzlDDGwVD4Hz/ABDy6jXqOeQ0OYXRMAw5pO5/Dve6u+Brgt9Vk5FTN2M+StErRrAJHFYs7M3PPoOqTDNimWY4esXg0WsLRvMz1EDY38VaM32OOrHNbGup27r+ckkH2AUbis5c8aSABBuNvdPG0nOHfeWDwo+J8SdoKh8Vg3Go1tOs5zIcaksDeQgNbyvMko0U3skqS/wyToVgac1ORgJCnm1MWHJSLcvBphvh97ptQ4Xa4myLJT4JIwc7c8jaJzIs81kNaR7Sn/EmTHE0i0k9bBQOS5eMJV5wVeKVcOEhEwxksfGTspGNqpGI53lbqJIv67qsYidUFbVnPDT8TV1Ew0fVUPjDhR1Co0tuHD2ISjxVJ12KuPllMc2ESnXcy7TCdYugWmDuuNwDuYV4wZV0SOAwRxOErzJfocB5qL4Eaf0if2WyfsrXwlhHhlVos4hwHmQYTDJMuNPF6jYVKVxEQ6RNvOUTLqNGl0UHKPJeGaLhce0AE6iPBpI91JYbGteO6T5EQVTnUMR2gbcUALaHND3HoSWnSPK6PkuFxGHOqtU1d61rx0JgSl0qjdof7yqmWbM8wcwQwCerjAaOp6qAZxNRNXsjV1PNtoBPRtoKl80wvaPnwBF0hSyZgqds8aqn7RubWH0V15u/oVaeqS+pVuJ8qjE9s2xNEkddbHAz/CpH4Z8ZOrPOGrGTDjTcfmsflPW1wfBOeLazW0nVHGBTY530iPqFkvBOLdTxOHcDdtVl+oLgCPIyQjwbWxfPFcFHzs9LJfAi5Sb2Qu0amkOd0EpkzUtobcTAOp9medz4ch/fgs/4co4uk6AdVPUfnImJO0K642oXBzt+Z/km+EpWnqs3JLlJs1sUOMaH+HfIEqB4uwRqsIAk8uqsNNtkRzbqkroskjJMt4UxNSpBEDqRYK65bwbh2AtqUxVJElzzMeAaLNVtptgKMpMqF4eQALgzZxF4BHMbK29Wdx1bMk4vyanh8QW0x3S0PDSZ0gyCJ53BUIDbxC0r4gZM17RVHztEA+HQ/VZjiqhaDYgjYjb1Vou9A8iXJtDik+QCgoynibIJmKjRnz58nRtoTXNTTFJ5rODWBp1OPJvOPH+iGY5hTw9M1Krg1rR6k9GjmT0WQ8W8UVMbLT3KIktpg7nk555n6D6plxtAIdyyCrpzKhopllKu1z2amBriCzU6SPENMctStlUmm7wP3T+lgWYjD4arEuphtRh82Frh6tcfWOiVrYcPbFiCk+vwenkVdmaX4b1HqYnfdCeHzEQLiU7oY8Sb/wB/3KrmJy2o3/lPI87phXp4mncaXepBmd+aSSHXsvzi1w3UTWY1gdfqqthc8rgw5l/3mx5mSoDGccOcXdw912ktJDTYwRN45pnFCcuyAZckYxabNYpVwdk8y7FgOhVXhHjfBVm6XO7Kp+zUgSf8r/ld9/BPMZim06mubK08mSLqjITZYM1qiQVL5PiGFgiFTRxHReLkJDCZ+wVWgGATG9kCHVy9Smjt7NEr4trRJVH4qzZr3DoFdaYa9g5yFE5hk1EDUWhM5Izk7vRecXJUZPmTddRsdVYsLkYcGkhF4grURUYG6dUwIVhw1BwaCRyXcc7btlHh0RuBwop1CAIukM6wcONZotz8L3J8LypED9apHCblGlFSVMvgyvE7RF5XjQ4X3R8xxAO2w3PRR2NwZpV3CdLXklp5eI9D+STNWrTdpcGdmfxiXOno5sj3BKzpRduJvRlGSUo+SbrY9hDdBLjHKLecpDE45ws4eoTTtWNE9o82B7tMN53u8xtdN8NQ1uNV7nHkwFxLWjeR1J6wuyi0rLVx3X7r+SqfFPEHsaLdThqe8kA/MGhsSOYBIKrfAuBdXxVNrROmoyo48wxjpd9FKcVkYvGig6QKbSAbSHFusujyAt0HtffhhkVPDUalRrg+s9wZ4tGzARylxn26J2GOXBNmRnzpzl8mjV9guYT5ii1hEDoIRsL8yOJ+SE4qp0qWg2Z2ji08mG035A/1SWBrAd0+h5EKyZgWim41Pla0udabASTCp1FpfVNYS1hADKZAsBu4xzJPoISHUQUXyRqYJuUa+PJYqZRtKb0HJcPQU0y7DE2TZtMxE2Srqi4HLlnLa7FS43dFL+9lk2LB1FpkdDG62jP8KHgzfqsU4iquZUcGg6Qfr0CtifuaKz/TYg3I6jrgWPgurSsgzjLaeHpNdXdqDe9qpu1ajczAI3J5oLSUI1toQeSV9mY5i8dUqu1VXue7q5xdHlOw8kkkwlAjgzdvhljBUy+j1YDTP+gkfaFIZnTNE6xem43H7Djz8j9/NUT4NZnDq2HJ3io3/a6P+n3WrOaCCCAQRBB2I8UfLijmxpP/AFieLNLp8za/1FbNdp2UdmFaBO6Nn2BOHcC09x06b3H+U/zUPXxpNoWFPDKEuMj0uHLDJHnFjDGVTpcTu4hg8C4ho+6oWbM0YrEN6Vqn+4kfQq71aoNehSJEF+t5OwDQTJ9YVK4lqasZiD1qu+llp9NCsPL6/wBjL6qd5+P0/uMiFJ4HPatMBoeS0fhdcenT0URK4CitJqmBov8Akea4aq4Nq/qiep7hP73L1V8o5RSEEX5hYS1ytXBXEr6Femx73Gi8hhaTIaTZrm9L7+CC8EIq0gbTN0bjixgAF+V0XOsS51B02lv5KAxmZ6XCOoVkx9ZlTDG4uz8kupQmnxJyfZsxitiDTrtcbw6VpWBz01WgBp81mFZhdVE9fzWl0c2weGot7avRY7TtrBd/A2T9EpBNtUaL1jQ6P/NCe4IS8qljjKnUrH9Fp1K0bmOzpjpqc649k7r5vUcCBDJF9Jm25hxi3ja3QElmlGDZnt0SHGmfUmM7NoDyCC502ZcfKebo5fzTTC48WbVEgjfkVTOJiTRcB+LuDf8AFIk9Nzbc7nd02fCMljOoACV6uKTRodFN0ycYzCC/d+iDqgqGGiGj6/0TYYfwTyhTgJZIdyZLRnWZ4MjN6jraTSa6+0loYBP+kn/urFl2NNCox7CwaSJF4MctWx/L0TbFVNeIc8X5W0kw0RfUYImT5keorPI5u8JcHemkW6rbwL8tWYOd/mOix5d8UsLUqupYlr8O9ri0l3fpEi1ntEjrdo3V3yzFsqw+k9r2kWc1wcPcLzPxng9FcVBtVby21NgH6aT7qNy7NKtB2uhUqU3dWPc0+sbhDcUmXVtWeu3XVap0x2lQCwD3ADpBWP5T8X8fRAFQ0q4/9RkO/ip6fqCtV4KzihmtE4hgdSqB2mtTD5AfEggkXa4XBtz5gpbqMLnFUM9PkUW7H1SqG802qYwiLEA7EggHyJ3VkoZfTaZDZPUy4/XZGzCg19NweQGxOoxDSNnSdoSn/ElXca/5CvsV6kSdynTHck0yzEte2Wua4ftNcHNMWlrhYjxSlR0JbjxCt2Nc8rhjHOJsASsVzeqHPcdgST7q/ce5kW0tI3cY9Bf+Sy3MKpaJO6viXuskv0he3AtZBR1ygmqAjPUUdr5SRN4SjFpGeT3BmO7DG0HzAL9DvJ/dj3LfZegn4hrWlziA1oLiTyAuSvMQcRcWIuD0I2K3TDY44vC0JkNfTa9/i6AQB1E39k30y5e0z+s9rUhqc4NR9R1WmS14DWA/gYNrc53Pj5KHfQ/WO0k6Jt5RKtFSgwhrREj2vynkmtbAEva3kSZ6xzn7T4q/XdPHLiuK9yr+P8g/w3rJYc9T/S0/5/fwVDMcsLcJiKxB1vYdPVrNQAjzEk+YWf5nU1V6rutWofd5W0caYqlRwlUPILjTIa0byRAJHIDe/RYeT135oOaCxwjBDXT5JZZSyP5AEAboFBgS42KIatoRZQJuu2VN2wGCfimU3MBOtjXT+8AUtmOSYhjNOo35dVZPhcWuyzCvHOkGnzpk0z9WlWLEaXGOiy/QUU97CenFnmTi976T+yNiRqd1gkgD6FI8M5PTxDv1tZjRPyB7RVdG9j8ouL+PgSHvxccP+KV2j8ApN/8Aia7/AOyqVjunMK4xRye2bLRwrKbA1jQ1o2AEATMm/rc+M/8AiQK+1p+vI8ybzPrPQyXY057tg93lqdHtPifdaLwrUb+iUy3lIdeO/MGXOgf0LRqaLBhSvQCUOKsXzOnrdTZ0M+m0WsNtpO28ggWSk2AI6KLZRGoGDuJ9AYkbjwsOnJWOlhpAjwSHVr3mh0n6AUsTZI5vjiynDbudYBOK+Gg2Vcz3FsB1veGsaOZiRdtj5yf9IQsONzlQXPkUY2I0oMEkHf5gS8EQYI6eMnYIxbJ5X/Z2J3sDcu8DaPFZ3xJnn6RUZ2etrKclhJh2oxLpFx8rY9eqbjPcS0Wrv6Xh0+ZcCT6rV9RLRl+k3svHEmX9vQc0fM3vMi/ebPdk9QSNP4S4HbbN2mykDxJiv8Z20fKyfQxv47qNLpQ5STYSMWlTOytL+A2Nc3MXU2k6KtB4cOUsIc13p3h/rKzGVKZLmVTD6n0XljnMNPU2zg10ag07tmAJF7qeDpvfHfxTo4JzqOHAr1xZ1/1VM9HkXc7/ACjbmRssQ4o4wxmPcf0is4smezb3aQ8qYsfMyfFQb3zK4Aq1Rc1D4QZyRTfSJkMfIHRrr/fUtMq4iQsM+HGplck/K8aT9wf76rXG1iLFZOfU2P4txRUuMq2qq0dGk/VU7MWgtHl+asnEDy6pVI5DSD4CZ+tlWqjZHkFMKpWWyPdCFKkIC6m4cQuovFg+REVAusKCK2xWqZwqFrfw1x2vBBpN6T3M9J1N+jgPRZGFdvhfjNNWrSJgPa14naWEh30c32R+ndZF9RTrI3ib+NmrUqQ3AUdmFR8kUSQ6ANQAJDTJ7vjt9IUk/FMpsJLm2HUKJyrHsLGuc9oJF7jdaUPLMaa7UU3jyl2eE3kvqASTJN5Mk7mxWarQviViQ9lBlMh3ee4wZjSA1vv2j/ZUQYZ3QrP6uV5Psa/4fHjht+XY3cjtRdJkyjpYdYSbrjzdcG6KXXsuNnaN6+AObl2FxGHcZ7F4qMHRlUGQPAPYT/rWgUakPJPRYV8DMQ5uZhoNnYes13kNLh9WhbTmFM6iQeSHJLZLaaPPPxPxAfmmLcP8Rrf4KbGH7FVymbpbOMR2mIrP311qjv4nuKb0VIlmHKsfAeL04gsj/mNsR82pt4B8QTt0HiRXClMLXdTe17d2nUOhjkfAiQfAq6dMq1ao1zYg9CP5GPe4NwfAq15eZAVPpVxVpsqMJh+lwMxIPI8nQDsO8IvsrNl7yGpbql719hno3+W/uJcU41zGaac6n8x+FouXG48t+aw/N8S6rVc5znOAMNmOQAMAWG3LlC0jjTHaGValjbs290nvcrkwNyeeyy1GhFRgvrsBkm5Tf00chJuufJHe6Ak9grHEcC4zbzRnWC4w2XDp2ISjXW/vwSBMpSmukOuCMQuMF0oxkkDqYXGRdzUODctYcPScNy0e+35K8YygNA8FTeEaZbRaOhP5H81ba9buXWLJ22aceyKDnzi0uYBc7+Woun6/RQOJOlv93PQKXzrGa6h9vQKJd3nCdm39eSJieiZO4KWGAABF+fmgjOkoK2ymiL7IdB7IaB0CMgtkyANttHsjtqEbGERBQgo6q47k+6KioSoQ6uriC4QicUyHFIOcpDMqciVGOKjLx2FK41cJXWbSqXsIWb4dZ2cHj6LxEPcKVSRI0VHNDo6EQDPgt54gz6mKb4cJg/ZeYaZi61Wixj6Xah0s0FxPkLg+NilupyOFP5CY4crMobsj0yiAoNKOig4KDUWV2d/JWKGkcHBwwzGv3iQLTpPeAM2tN/xBXWm+GrO8qx9RgYHkGm1um5aO7A3vBjy9t1dzjW9jqm0X8PNB6tOosP0jVyRQOPMaDpYObnPd8xNiQ25sBd1h0VQUhxBiu0xDzyB0i5PyzO/+YuUY88uqMAObnwCBRgERxUOnKxsuALj9wEdcOhXOhdpor7LtJQguwWT/ACijqqDwumQCsXCOGl8+KHmlxgy+JXI0bJKMMHh+f/ZP8e79WfKElhqWkBMOJMf2dA9TDB5u/kJPosdbZpFGxFSXk+JSZ5+gRWm/mlAb+v8AVMRVIHJ2xZqCIx1kFCtEUCuhEXSVsmSGQlFlBcIGldRJXZUIdldlFlCVCHKrZBChKrYJU7Ki8ypwZ6qFovYwK7GwRSUqAqLYVgcrTw3jXDB41hPdFOR4Oe1zTHsFVi4dU9wmZ9nRrU4ntYjwPOfRDzR5RpfK/wDS+N07ZHhEK6HLjl04KtKVo3IHW3ukAUAV1M40aLg2u0/KT1jshy6pPMMz7Ci4O1Aub3BIdJ74EkbbTPgRzlRnD2daiGHTr/cadQHOAJmxkQicX4sljGE/iNtIaNIk2G/zHmmJU4i0eSnRWy7mUVqJqRg5BDh0k43RnOSRK42dSADJShckqaUC4jrCuSuH2SLnf3yR8M7dTyStD7DUS9waNyYWwZNwuYZVpNtpaHN/ECBGx3EQsw4SpasS2eX816OyWmAweSJPDGePYFZpQy6K9XpaBcEeYhZhx9mmvENpN2pXP7zo+w+5W95ni20qVSpUjTTY57p6NBJ+y8u1MS/EV3VHfNUeXnoC4zA8BP0SC6VY25WOLqHNVRL4Zkx4IVpgkdbeaeUaYAj3Ph0SOJcIt5AJZStjVaAWn+/FBHayRKClnCFQXCuStoxw0roKJKErhA6EokrkqEDyhKLKEqEDyk8TR1iLdL7eq7qXZUImQ+YYF9F+io2DuOYI5OaeYSTGK25tm/bYRlB1HU6m6e1j5BuQCOvOVW9PRDjF+RmbjftYkWdISbmJcpGoVaSKpjvJ8kr4pxbh6bnkbxAA83GwV5yr4YEQcXUF9mUj/uqEfQD1Tb4bcSjDsdTq2pl9jGziBY9ZVypfELC9qWvLmkGNTgY9+QS7b7IYjFd2ZnxdwycI+WS6kdiSCR5kAWuFXCvQWZYCliaZcwtex4mxBFxuFmWY/D2uaoGGAc09SYb4zGy7yrTKNW9FLZUgg7EGQehHNLY3GGppncCPqn+dcMYnDOc2pTeQz5qjadQ0hz+ctA9dlEdmfNXTdFGlZ1oRpSa6KZK6Q6XLpou069LtIMF0HTO8atp8EGsgjVtImN45wtkznLabMsOHoNDRUI0tMk6nEESTeZQ5z41YfDheS68GP0MK8sNQMcWAhpeGnQCdgXbArhath4qy04XLmYSiyTVLaTWiCXPddxPjAcZWZcR5C/Bvayo5ri5uq026gz9+a7DIpEy4HDfch3lOcuwb6jar2iW0aYqP8GmpTpD/AKqjfqk8Pg6lWeypvfG+ljnR5wFq3wh4aLsNj24pppjEU20Ga2kGIeXOAI5E0zPgrWr2Bp1pGeZBjOyrsdymD6r0Xw7jw6m2DyXmvMcvq4d5ZWY5jmki4IBI5tJ3HiFovAnFIIDCYcNx+YR8ck1TFs0GnyRcvjBmppZc5rd6z20p6NMud7hpHqsTyM98+S1T4j1xXy+pG7Cyp/C4T9CVkOVk9oI9UDqF7Wg3TPa+5aibQ31/ko/HYgNNyJH0RczzYU29nSPe/Een9VF5ZT7Sq0G4mT5b3SOPFrk+w7PJvii04WQxo8Agka2ZNBInbogh+nN7ovzivJCyiyulFK2TIBKEosoSodDShKJK7KhA0oSiyhKhA0rsokrsqHCX4ezN9CpNN5aTHiwwbh7eYifG1oVh4y4dp18P+mYZgY/TrqMb8rx+JwA/ELmRuPFUmlULSHDcEEeYWp8I4oVKNRwPcdVJaOksplzf4i73RsCcp8H2a/ZgOpl6cFkj3T/dfDMXcZSLlLcQ4EUcRUYPlDiW/um4HpsmOFwrqtRlNglz3NY0bCXEASeW6XyRcZOL8DmOalFSXZiLK5DC3kXAzzt0V0+HOQtqvNaq3U1h7rTcav2iOfgqjmWAdQrVKT4Lqb3MJBlpLTEtPMHceaunAOf02fqnuDDIgkwDvaTbmlslpaGINN7NPfWEcvBS2V0RpDuZA/pKrrfw8xI+4ViY5oFjHlc+yElQdNVYq+ryqMcPGNTfcbesKp53whhMUHaaTGuM/rKYDXB3WRZ3kVai9wFy1x8O6fYn80yfo3fLHdbtPvs76q1sskq2jB+J8gODeGl4eT1YWG3hJBHiCodrgth41y41qFUae1cGlzNmuDhs4HYnwtN1jBMouOdoXzY1GWhwwgOE7SJ8put6zR7HNw53DarSfCBI+oC8+yfNaH8PuJw9v6HX3j9U/wArhh8Ry8o865laC9JNRlT8moVqrKlWiYB063AxsdOm3o4j1UVmuT4fEVahrU2OGkAEtBdI2724Fz9Udz+5tdt7exj7ppjarmllRmwOl43lp2PoTPul99zQXHt/QdZBwfQwr3Gjrbrgka3FojkJv7q1My21i73UJleGLxLqj58HW9AptmFeBas8eek/cLivuykmopRTEsTlrXt01GtqDo5oKzPjP4dAfr8vBp1G3NMHumP8M/hPhstYpMI+Zxd4wB9kc0wQrRk12F8qTWzC8ux5r0XUqpcxxa5jg4EXgiD0VBDy2+xH3XofiLhMVHGrRhlXylj45PH57rEOI+HsTRqVC+hUa3W4yGksgmfmHK6c9WM0vkzo4nCT+CF1E3KWo4lzQdJiUjEIsqUvJcc9uUE1lBds5ROU3yAVwrjcNUp/PTqNH+am8CfMjdSOZ5cKVChW7Vru2F2Ad5hiYN/yCJYvRGFCUkaw6rnaDqFDtCsoSiE+I9whqUIHlCUSUJUOB5XZScrsqEFJUxk3EVXDU306VPXqOpt/l6+ahWydgSlcNUhwN/TeOavCbi7RScIzVSVhKlHEYmqXVGkE9RpaPVW/JeCaMB2IrUyf2Q9sD6pChYWcb/LeQPMmwR67WxJdfmAZ9ZDVxvdvbJ4SWl9Cz0uDsuP4aR8qh/Jyds4AwLxDaTPRxP5rNa9Rsnb1In6LlHHaLtAPnt7Kr34OxVeTV8Dwg/DjTh6vc/w6kuA/ccLt+o8FOMwVUtipTpu9Q4e5aFhuM4sxgPZse5rRaGHSI9NlPfDqvj6mJpkPrlnaM1y5xpimJ1A6jFx4ShekpMZjlnBGrfoTz+DTG0PEexlMMfgca4wx1HT/AJpJ/wCkBW3QCiuw88z9F1YDsupbM8r8JVXiKtWBeRTc+mDO4OkiR5pgPhvg+bHH/wByp/8ApaccEOZd7x9lxuApj8JPmXH7lEUa8C8pSk7tmYn4dYLlTd6VKn80Znw0w8gto1ZBkHtKgg9QSVqjGhvygDyAC489VOP0IvuyiYbh+pRHdFUj/PV1/wC4kqLzyvVoU3aWS7lqu2fHSbLSnUQeibVcI3p9AqPFF+A0c81/2ZnXAGZ/pAcMUGtqB1gCQC3qO8tAbhmx3XvH+qR9U1xOWUiD+rZqPOI90gMLTAggt/dcR9il8mGuyHsXUc1Teybo0+pS7WqIwVUNtrJ8zKkKeICFGJfLaHMBN8dhmuY4OAILSD5EIDESj4sjsyT0KjiAs8w5nhezq1GfsvcPQG30TQ0R0CleIH6sTWI5vKYLQhuKsTlpuhv2DeiCX0oK1IrZuvGeANfCVKdONR0kTYd1wO/kCsVxeDexxDhBBg3HJBBWatAMb3Q1IRCPBBBCYc4WjoPZF0DogguHQdmP7JRTS8T7oILpB7lGVmvVZSa4y8wJNtp/JK5rlnYVHUnOOphgxtPgUEEk8811fpeOF/15UWUbVj7hXOP0Oo5+gVNTNMOtF5nZR9Ytc4uEiXF0Wi5JhBBOQdsrONDqrm7gAGta2ByEn3KQo40l7TUl7QZI1RI6IIK9lUlRK5flNbFEijRZBfqnU0GII0kztforXl3wyqvM16rWzHdY0HlG9h9EEFCrey35X8NcHSu9hqu6vM/Tb6K1UMOykA1jWtA2AED6IIK8UVmxTtAjB5QQViqZ3th0SgEoILjVHU7OGmoTOM2fQkmg9zRzD6YHsTP0QQS83sZxrQ1y3PqlX/yzw08xUp/YkKebS1CYI890EFIPZMi0JvwQKaVcpad3EIIIwAbO4dpn8b/QwnFPKKdJsl9SB1dKCCrKvgupy+Ro7iDAUgS97rcy2ofsFCcR8f5caZa3Eva4iwFGoZ8LtEe6CCpkivgLjlJ7sxPEPBc4iSC4kTvBPNJhdQVwYWUEEF04f//Z"/>
          <p:cNvSpPr>
            <a:spLocks noChangeAspect="1" noChangeArrowheads="1"/>
          </p:cNvSpPr>
          <p:nvPr/>
        </p:nvSpPr>
        <p:spPr bwMode="auto">
          <a:xfrm>
            <a:off x="63500" y="-384175"/>
            <a:ext cx="304800" cy="304800"/>
          </a:xfrm>
          <a:prstGeom prst="rect">
            <a:avLst/>
          </a:prstGeom>
          <a:noFill/>
          <a:ln w="9525">
            <a:noFill/>
            <a:miter lim="800000"/>
            <a:headEnd/>
            <a:tailEnd/>
          </a:ln>
        </p:spPr>
        <p:txBody>
          <a:bodyPr/>
          <a:lstStyle/>
          <a:p>
            <a:endParaRPr lang="en-US" dirty="0">
              <a:latin typeface="Calibri" pitchFamily="34" charset="0"/>
            </a:endParaRPr>
          </a:p>
        </p:txBody>
      </p:sp>
      <p:sp>
        <p:nvSpPr>
          <p:cNvPr id="40965" name="AutoShape 4" descr="data:image/jpeg;base64,/9j/4AAQSkZJRgABAQAAAQABAAD/2wCEAAkGBxQSEhUUERQUFhUVFBYVFxgYFBUXFRcWFhcWFhcVFRQYHCggGBwlHBUUITEhJSksLi4uFx8zODMsNygtLisBCgoKDg0OGhAQGywkICQsLCwsLCwsLCwsLCwsLC8sLCwsLCwsLDQsLCwsLCwsLCwsNCwsLCwsLCwsLCwsLCwsLP/AABEIALcBEwMBIgACEQEDEQH/xAAcAAAABwEBAAAAAAAAAAAAAAAAAgMEBQYHAQj/xABDEAABAwIEAwYEAggEBAcAAAABAAIRAyEEBRIxBkFREyJhcYGRBzKhsULBFCNScpLR4fBTYoKyFTOi8UNEY4OjwtL/xAAaAQACAwEBAAAAAAAAAAAAAAADBAACBQEG/8QALhEAAgICAQMDAgUEAwAAAAAAAAECEQMhEgQxQRMiUWFxBSMykdGBweHwFEKx/9oADAMBAAIRAxEAPwCPzYxSqEfsH7KjV5cQYJAHQwPNaBXZqDm9Wke4hcyjI2Pwo1w0sYW6r2eHEE9TLg8+ynWe1qR38Nh6nKN/UomF6Hc/ZaVwphSW7eft/fuqzQyBzHgvbuR9en981pOW0G06Ya2yzck0zUxY3DuL6ntHdDZ6u29gorNcxxFIau1pAeLCfa91MvoB47wkdJt6hRmM4fp1I/VUwAZ2n2m0q8Fos++xTKq1ao2XljrWLQRPoTZV3MM2eahArMosa7TJA1Fw3EuKu+DwoYLKLx+Tt7TWIAcZIhpGrqJFpVoJvuVk0yLz8EURJ1HT83XxTPJsAarREKR4nb+rAA5RbwsleDmhunXYJ57ow5Km0yZynhkgSXD0Ca5jlNSm6Q4ESr3hy2Bpj0UTxRWYykS6PzQM2GM02ySjUStNqgjvbhVDi3HxYFL/APFtRINoNiqtnhJebrH4uWpC8tjKm660LgmpqZ5LNmAq88A5g1jS1xvJKd6ZcZnYx2jQKBWM8acVnEY1wYZpUiabINiQe+/1P0AVw4k4o7KnV0m/ZvgjkYMFZhwvge0rU2kbkE+XRO5J6HcGO2TtHI6uIaDTbcX23nxRzwzim/NRJ8QJ+i2DKaLWMDWgCykQEusjex30Ujz7mmVVqXzsIHkVAVCQbf0XpvFYRlRpD2gg9Qs94p+H1NzXOo2O4H5eKJHM1+oo8C8Df4H50e0q4Z0w5vaNHRzYDo8wQf8ASthXmrhqpUwOY0C62ms1jpt3HnQ6fRxPovSoKai7QlkVMSqI+D3RHJXBC66gZ3Mquim4jeIHmbKEw46p3xjjOxoB5DiA9shok3kD6lRmVY4VBOh7J/aA+4JCR6mVzo0Onh7GyJ4qpDTDvlNisqzLC6HkcuRW65hlrazC13Pn0WVcT5FUw74ddp2KFBuLCyVoq+j+/wAwlGsSnZLunr/3RuQFREo5JNzeSPUrCQPqjFnVTkd4iAqII76V0FzmTijQ6eQklcwzmMqvwj5Z2gFSnqgS78TWH8UFod46n9FY2H0VG4+yECn2oeX1NQu54Bi8BreZkg+GlN5vfCmKdHk9LLyRdBg4Dw8MIIBaQIIcLRHlzlDDGwVD4Hz/ABDy6jXqOeQ0OYXRMAw5pO5/Dve6u+Brgt9Vk5FTN2M+StErRrAJHFYs7M3PPoOqTDNimWY4esXg0WsLRvMz1EDY38VaM32OOrHNbGup27r+ckkH2AUbis5c8aSABBuNvdPG0nOHfeWDwo+J8SdoKh8Vg3Go1tOs5zIcaksDeQgNbyvMko0U3skqS/wyToVgac1ORgJCnm1MWHJSLcvBphvh97ptQ4Xa4myLJT4JIwc7c8jaJzIs81kNaR7Sn/EmTHE0i0k9bBQOS5eMJV5wVeKVcOEhEwxksfGTspGNqpGI53lbqJIv67qsYidUFbVnPDT8TV1Ew0fVUPjDhR1Co0tuHD2ISjxVJ12KuPllMc2ESnXcy7TCdYugWmDuuNwDuYV4wZV0SOAwRxOErzJfocB5qL4Eaf0if2WyfsrXwlhHhlVos4hwHmQYTDJMuNPF6jYVKVxEQ6RNvOUTLqNGl0UHKPJeGaLhce0AE6iPBpI91JYbGteO6T5EQVTnUMR2gbcUALaHND3HoSWnSPK6PkuFxGHOqtU1d61rx0JgSl0qjdof7yqmWbM8wcwQwCerjAaOp6qAZxNRNXsjV1PNtoBPRtoKl80wvaPnwBF0hSyZgqds8aqn7RubWH0V15u/oVaeqS+pVuJ8qjE9s2xNEkddbHAz/CpH4Z8ZOrPOGrGTDjTcfmsflPW1wfBOeLazW0nVHGBTY530iPqFkvBOLdTxOHcDdtVl+oLgCPIyQjwbWxfPFcFHzs9LJfAi5Sb2Qu0amkOd0EpkzUtobcTAOp9medz4ch/fgs/4co4uk6AdVPUfnImJO0K642oXBzt+Z/km+EpWnqs3JLlJs1sUOMaH+HfIEqB4uwRqsIAk8uqsNNtkRzbqkroskjJMt4UxNSpBEDqRYK65bwbh2AtqUxVJElzzMeAaLNVtptgKMpMqF4eQALgzZxF4BHMbK29Wdx1bMk4vyanh8QW0x3S0PDSZ0gyCJ53BUIDbxC0r4gZM17RVHztEA+HQ/VZjiqhaDYgjYjb1Vou9A8iXJtDik+QCgoynibIJmKjRnz58nRtoTXNTTFJ5rODWBp1OPJvOPH+iGY5hTw9M1Krg1rR6k9GjmT0WQ8W8UVMbLT3KIktpg7nk555n6D6plxtAIdyyCrpzKhopllKu1z2amBriCzU6SPENMctStlUmm7wP3T+lgWYjD4arEuphtRh82Frh6tcfWOiVrYcPbFiCk+vwenkVdmaX4b1HqYnfdCeHzEQLiU7oY8Sb/wB/3KrmJy2o3/lPI87phXp4mncaXepBmd+aSSHXsvzi1w3UTWY1gdfqqthc8rgw5l/3mx5mSoDGccOcXdw912ktJDTYwRN45pnFCcuyAZckYxabNYpVwdk8y7FgOhVXhHjfBVm6XO7Kp+zUgSf8r/ld9/BPMZim06mubK08mSLqjITZYM1qiQVL5PiGFgiFTRxHReLkJDCZ+wVWgGATG9kCHVy9Smjt7NEr4trRJVH4qzZr3DoFdaYa9g5yFE5hk1EDUWhM5Izk7vRecXJUZPmTddRsdVYsLkYcGkhF4grURUYG6dUwIVhw1BwaCRyXcc7btlHh0RuBwop1CAIukM6wcONZotz8L3J8LypED9apHCblGlFSVMvgyvE7RF5XjQ4X3R8xxAO2w3PRR2NwZpV3CdLXklp5eI9D+STNWrTdpcGdmfxiXOno5sj3BKzpRduJvRlGSUo+SbrY9hDdBLjHKLecpDE45ws4eoTTtWNE9o82B7tMN53u8xtdN8NQ1uNV7nHkwFxLWjeR1J6wuyi0rLVx3X7r+SqfFPEHsaLdThqe8kA/MGhsSOYBIKrfAuBdXxVNrROmoyo48wxjpd9FKcVkYvGig6QKbSAbSHFusujyAt0HtffhhkVPDUalRrg+s9wZ4tGzARylxn26J2GOXBNmRnzpzl8mjV9guYT5ii1hEDoIRsL8yOJ+SE4qp0qWg2Z2ji08mG035A/1SWBrAd0+h5EKyZgWim41Pla0udabASTCp1FpfVNYS1hADKZAsBu4xzJPoISHUQUXyRqYJuUa+PJYqZRtKb0HJcPQU0y7DE2TZtMxE2Srqi4HLlnLa7FS43dFL+9lk2LB1FpkdDG62jP8KHgzfqsU4iquZUcGg6Qfr0CtifuaKz/TYg3I6jrgWPgurSsgzjLaeHpNdXdqDe9qpu1ajczAI3J5oLSUI1toQeSV9mY5i8dUqu1VXue7q5xdHlOw8kkkwlAjgzdvhljBUy+j1YDTP+gkfaFIZnTNE6xem43H7Djz8j9/NUT4NZnDq2HJ3io3/a6P+n3WrOaCCCAQRBB2I8UfLijmxpP/AFieLNLp8za/1FbNdp2UdmFaBO6Nn2BOHcC09x06b3H+U/zUPXxpNoWFPDKEuMj0uHLDJHnFjDGVTpcTu4hg8C4ho+6oWbM0YrEN6Vqn+4kfQq71aoNehSJEF+t5OwDQTJ9YVK4lqasZiD1qu+llp9NCsPL6/wBjL6qd5+P0/uMiFJ4HPatMBoeS0fhdcenT0URK4CitJqmBov8Akea4aq4Nq/qiep7hP73L1V8o5RSEEX5hYS1ytXBXEr6Femx73Gi8hhaTIaTZrm9L7+CC8EIq0gbTN0bjixgAF+V0XOsS51B02lv5KAxmZ6XCOoVkx9ZlTDG4uz8kupQmnxJyfZsxitiDTrtcbw6VpWBz01WgBp81mFZhdVE9fzWl0c2weGot7avRY7TtrBd/A2T9EpBNtUaL1jQ6P/NCe4IS8qljjKnUrH9Fp1K0bmOzpjpqc649k7r5vUcCBDJF9Jm25hxi3ja3QElmlGDZnt0SHGmfUmM7NoDyCC502ZcfKebo5fzTTC48WbVEgjfkVTOJiTRcB+LuDf8AFIk9Nzbc7nd02fCMljOoACV6uKTRodFN0ycYzCC/d+iDqgqGGiGj6/0TYYfwTyhTgJZIdyZLRnWZ4MjN6jraTSa6+0loYBP+kn/urFl2NNCox7CwaSJF4MctWx/L0TbFVNeIc8X5W0kw0RfUYImT5keorPI5u8JcHemkW6rbwL8tWYOd/mOix5d8UsLUqupYlr8O9ri0l3fpEi1ntEjrdo3V3yzFsqw+k9r2kWc1wcPcLzPxng9FcVBtVby21NgH6aT7qNy7NKtB2uhUqU3dWPc0+sbhDcUmXVtWeu3XVap0x2lQCwD3ADpBWP5T8X8fRAFQ0q4/9RkO/ip6fqCtV4KzihmtE4hgdSqB2mtTD5AfEggkXa4XBtz5gpbqMLnFUM9PkUW7H1SqG802qYwiLEA7EggHyJ3VkoZfTaZDZPUy4/XZGzCg19NweQGxOoxDSNnSdoSn/ElXca/5CvsV6kSdynTHck0yzEte2Wua4ftNcHNMWlrhYjxSlR0JbjxCt2Nc8rhjHOJsASsVzeqHPcdgST7q/ce5kW0tI3cY9Bf+Sy3MKpaJO6viXuskv0he3AtZBR1ygmqAjPUUdr5SRN4SjFpGeT3BmO7DG0HzAL9DvJ/dj3LfZegn4hrWlziA1oLiTyAuSvMQcRcWIuD0I2K3TDY44vC0JkNfTa9/i6AQB1E39k30y5e0z+s9rUhqc4NR9R1WmS14DWA/gYNrc53Pj5KHfQ/WO0k6Jt5RKtFSgwhrREj2vynkmtbAEva3kSZ6xzn7T4q/XdPHLiuK9yr+P8g/w3rJYc9T/S0/5/fwVDMcsLcJiKxB1vYdPVrNQAjzEk+YWf5nU1V6rutWofd5W0caYqlRwlUPILjTIa0byRAJHIDe/RYeT135oOaCxwjBDXT5JZZSyP5AEAboFBgS42KIatoRZQJuu2VN2wGCfimU3MBOtjXT+8AUtmOSYhjNOo35dVZPhcWuyzCvHOkGnzpk0z9WlWLEaXGOiy/QUU97CenFnmTi976T+yNiRqd1gkgD6FI8M5PTxDv1tZjRPyB7RVdG9j8ouL+PgSHvxccP+KV2j8ApN/8Aia7/AOyqVjunMK4xRye2bLRwrKbA1jQ1o2AEATMm/rc+M/8AiQK+1p+vI8ybzPrPQyXY057tg93lqdHtPifdaLwrUb+iUy3lIdeO/MGXOgf0LRqaLBhSvQCUOKsXzOnrdTZ0M+m0WsNtpO28ggWSk2AI6KLZRGoGDuJ9AYkbjwsOnJWOlhpAjwSHVr3mh0n6AUsTZI5vjiynDbudYBOK+Gg2Vcz3FsB1veGsaOZiRdtj5yf9IQsONzlQXPkUY2I0oMEkHf5gS8EQYI6eMnYIxbJ5X/Z2J3sDcu8DaPFZ3xJnn6RUZ2etrKclhJh2oxLpFx8rY9eqbjPcS0Wrv6Xh0+ZcCT6rV9RLRl+k3svHEmX9vQc0fM3vMi/ebPdk9QSNP4S4HbbN2mykDxJiv8Z20fKyfQxv47qNLpQ5STYSMWlTOytL+A2Nc3MXU2k6KtB4cOUsIc13p3h/rKzGVKZLmVTD6n0XljnMNPU2zg10ag07tmAJF7qeDpvfHfxTo4JzqOHAr1xZ1/1VM9HkXc7/ACjbmRssQ4o4wxmPcf0is4smezb3aQ8qYsfMyfFQb3zK4Aq1Rc1D4QZyRTfSJkMfIHRrr/fUtMq4iQsM+HGplck/K8aT9wf76rXG1iLFZOfU2P4txRUuMq2qq0dGk/VU7MWgtHl+asnEDy6pVI5DSD4CZ+tlWqjZHkFMKpWWyPdCFKkIC6m4cQuovFg+REVAusKCK2xWqZwqFrfw1x2vBBpN6T3M9J1N+jgPRZGFdvhfjNNWrSJgPa14naWEh30c32R+ndZF9RTrI3ib+NmrUqQ3AUdmFR8kUSQ6ANQAJDTJ7vjt9IUk/FMpsJLm2HUKJyrHsLGuc9oJF7jdaUPLMaa7UU3jyl2eE3kvqASTJN5Mk7mxWarQviViQ9lBlMh3ee4wZjSA1vv2j/ZUQYZ3QrP6uV5Psa/4fHjht+XY3cjtRdJkyjpYdYSbrjzdcG6KXXsuNnaN6+AObl2FxGHcZ7F4qMHRlUGQPAPYT/rWgUakPJPRYV8DMQ5uZhoNnYes13kNLh9WhbTmFM6iQeSHJLZLaaPPPxPxAfmmLcP8Rrf4KbGH7FVymbpbOMR2mIrP311qjv4nuKb0VIlmHKsfAeL04gsj/mNsR82pt4B8QTt0HiRXClMLXdTe17d2nUOhjkfAiQfAq6dMq1ao1zYg9CP5GPe4NwfAq15eZAVPpVxVpsqMJh+lwMxIPI8nQDsO8IvsrNl7yGpbql719hno3+W/uJcU41zGaac6n8x+FouXG48t+aw/N8S6rVc5znOAMNmOQAMAWG3LlC0jjTHaGValjbs290nvcrkwNyeeyy1GhFRgvrsBkm5Tf00chJuufJHe6Ak9grHEcC4zbzRnWC4w2XDp2ISjXW/vwSBMpSmukOuCMQuMF0oxkkDqYXGRdzUODctYcPScNy0e+35K8YygNA8FTeEaZbRaOhP5H81ba9buXWLJ22aceyKDnzi0uYBc7+Woun6/RQOJOlv93PQKXzrGa6h9vQKJd3nCdm39eSJieiZO4KWGAABF+fmgjOkoK2ymiL7IdB7IaB0CMgtkyANttHsjtqEbGERBQgo6q47k+6KioSoQ6uriC4QicUyHFIOcpDMqciVGOKjLx2FK41cJXWbSqXsIWb4dZ2cHj6LxEPcKVSRI0VHNDo6EQDPgt54gz6mKb4cJg/ZeYaZi61Wixj6Xah0s0FxPkLg+NilupyOFP5CY4crMobsj0yiAoNKOig4KDUWV2d/JWKGkcHBwwzGv3iQLTpPeAM2tN/xBXWm+GrO8qx9RgYHkGm1um5aO7A3vBjy9t1dzjW9jqm0X8PNB6tOosP0jVyRQOPMaDpYObnPd8xNiQ25sBd1h0VQUhxBiu0xDzyB0i5PyzO/+YuUY88uqMAObnwCBRgERxUOnKxsuALj9wEdcOhXOhdpor7LtJQguwWT/ACijqqDwumQCsXCOGl8+KHmlxgy+JXI0bJKMMHh+f/ZP8e79WfKElhqWkBMOJMf2dA9TDB5u/kJPosdbZpFGxFSXk+JSZ5+gRWm/mlAb+v8AVMRVIHJ2xZqCIx1kFCtEUCuhEXSVsmSGQlFlBcIGldRJXZUIdldlFlCVCHKrZBChKrYJU7Ki8ypwZ6qFovYwK7GwRSUqAqLYVgcrTw3jXDB41hPdFOR4Oe1zTHsFVi4dU9wmZ9nRrU4ntYjwPOfRDzR5RpfK/wDS+N07ZHhEK6HLjl04KtKVo3IHW3ukAUAV1M40aLg2u0/KT1jshy6pPMMz7Ci4O1Aub3BIdJ74EkbbTPgRzlRnD2daiGHTr/cadQHOAJmxkQicX4sljGE/iNtIaNIk2G/zHmmJU4i0eSnRWy7mUVqJqRg5BDh0k43RnOSRK42dSADJShckqaUC4jrCuSuH2SLnf3yR8M7dTyStD7DUS9waNyYWwZNwuYZVpNtpaHN/ECBGx3EQsw4SpasS2eX816OyWmAweSJPDGePYFZpQy6K9XpaBcEeYhZhx9mmvENpN2pXP7zo+w+5W95ni20qVSpUjTTY57p6NBJ+y8u1MS/EV3VHfNUeXnoC4zA8BP0SC6VY25WOLqHNVRL4Zkx4IVpgkdbeaeUaYAj3Ph0SOJcIt5AJZStjVaAWn+/FBHayRKClnCFQXCuStoxw0roKJKErhA6EokrkqEDyhKLKEqEDyk8TR1iLdL7eq7qXZUImQ+YYF9F+io2DuOYI5OaeYSTGK25tm/bYRlB1HU6m6e1j5BuQCOvOVW9PRDjF+RmbjftYkWdISbmJcpGoVaSKpjvJ8kr4pxbh6bnkbxAA83GwV5yr4YEQcXUF9mUj/uqEfQD1Tb4bcSjDsdTq2pl9jGziBY9ZVypfELC9qWvLmkGNTgY9+QS7b7IYjFd2ZnxdwycI+WS6kdiSCR5kAWuFXCvQWZYCliaZcwtex4mxBFxuFmWY/D2uaoGGAc09SYb4zGy7yrTKNW9FLZUgg7EGQehHNLY3GGppncCPqn+dcMYnDOc2pTeQz5qjadQ0hz+ctA9dlEdmfNXTdFGlZ1oRpSa6KZK6Q6XLpou069LtIMF0HTO8atp8EGsgjVtImN45wtkznLabMsOHoNDRUI0tMk6nEESTeZQ5z41YfDheS68GP0MK8sNQMcWAhpeGnQCdgXbArhath4qy04XLmYSiyTVLaTWiCXPddxPjAcZWZcR5C/Bvayo5ri5uq026gz9+a7DIpEy4HDfch3lOcuwb6jar2iW0aYqP8GmpTpD/AKqjfqk8Pg6lWeypvfG+ljnR5wFq3wh4aLsNj24pppjEU20Ga2kGIeXOAI5E0zPgrWr2Bp1pGeZBjOyrsdymD6r0Xw7jw6m2DyXmvMcvq4d5ZWY5jmki4IBI5tJ3HiFovAnFIIDCYcNx+YR8ck1TFs0GnyRcvjBmppZc5rd6z20p6NMud7hpHqsTyM98+S1T4j1xXy+pG7Cyp/C4T9CVkOVk9oI9UDqF7Wg3TPa+5aibQ31/ko/HYgNNyJH0RczzYU29nSPe/Een9VF5ZT7Sq0G4mT5b3SOPFrk+w7PJvii04WQxo8Agka2ZNBInbogh+nN7ovzivJCyiyulFK2TIBKEosoSodDShKJK7KhA0oSiyhKhA0rsokrsqHCX4ezN9CpNN5aTHiwwbh7eYifG1oVh4y4dp18P+mYZgY/TrqMb8rx+JwA/ELmRuPFUmlULSHDcEEeYWp8I4oVKNRwPcdVJaOksplzf4i73RsCcp8H2a/ZgOpl6cFkj3T/dfDMXcZSLlLcQ4EUcRUYPlDiW/um4HpsmOFwrqtRlNglz3NY0bCXEASeW6XyRcZOL8DmOalFSXZiLK5DC3kXAzzt0V0+HOQtqvNaq3U1h7rTcav2iOfgqjmWAdQrVKT4Lqb3MJBlpLTEtPMHceaunAOf02fqnuDDIgkwDvaTbmlslpaGINN7NPfWEcvBS2V0RpDuZA/pKrrfw8xI+4ViY5oFjHlc+yElQdNVYq+ryqMcPGNTfcbesKp53whhMUHaaTGuM/rKYDXB3WRZ3kVai9wFy1x8O6fYn80yfo3fLHdbtPvs76q1sskq2jB+J8gODeGl4eT1YWG3hJBHiCodrgth41y41qFUae1cGlzNmuDhs4HYnwtN1jBMouOdoXzY1GWhwwgOE7SJ8put6zR7HNw53DarSfCBI+oC8+yfNaH8PuJw9v6HX3j9U/wArhh8Ry8o865laC9JNRlT8moVqrKlWiYB063AxsdOm3o4j1UVmuT4fEVahrU2OGkAEtBdI2724Fz9Udz+5tdt7exj7ppjarmllRmwOl43lp2PoTPul99zQXHt/QdZBwfQwr3Gjrbrgka3FojkJv7q1My21i73UJleGLxLqj58HW9AptmFeBas8eek/cLivuykmopRTEsTlrXt01GtqDo5oKzPjP4dAfr8vBp1G3NMHumP8M/hPhstYpMI+Zxd4wB9kc0wQrRk12F8qTWzC8ux5r0XUqpcxxa5jg4EXgiD0VBDy2+xH3XofiLhMVHGrRhlXylj45PH57rEOI+HsTRqVC+hUa3W4yGksgmfmHK6c9WM0vkzo4nCT+CF1E3KWo4lzQdJiUjEIsqUvJcc9uUE1lBds5ROU3yAVwrjcNUp/PTqNH+am8CfMjdSOZ5cKVChW7Vru2F2Ad5hiYN/yCJYvRGFCUkaw6rnaDqFDtCsoSiE+I9whqUIHlCUSUJUOB5XZScrsqEFJUxk3EVXDU306VPXqOpt/l6+ahWydgSlcNUhwN/TeOavCbi7RScIzVSVhKlHEYmqXVGkE9RpaPVW/JeCaMB2IrUyf2Q9sD6pChYWcb/LeQPMmwR67WxJdfmAZ9ZDVxvdvbJ4SWl9Cz0uDsuP4aR8qh/Jyds4AwLxDaTPRxP5rNa9Rsnb1In6LlHHaLtAPnt7Kr34OxVeTV8Dwg/DjTh6vc/w6kuA/ccLt+o8FOMwVUtipTpu9Q4e5aFhuM4sxgPZse5rRaGHSI9NlPfDqvj6mJpkPrlnaM1y5xpimJ1A6jFx4ShekpMZjlnBGrfoTz+DTG0PEexlMMfgca4wx1HT/AJpJ/wCkBW3QCiuw88z9F1YDsupbM8r8JVXiKtWBeRTc+mDO4OkiR5pgPhvg+bHH/wByp/8ApaccEOZd7x9lxuApj8JPmXH7lEUa8C8pSk7tmYn4dYLlTd6VKn80Znw0w8gto1ZBkHtKgg9QSVqjGhvygDyAC489VOP0IvuyiYbh+pRHdFUj/PV1/wC4kqLzyvVoU3aWS7lqu2fHSbLSnUQeibVcI3p9AqPFF+A0c81/2ZnXAGZ/pAcMUGtqB1gCQC3qO8tAbhmx3XvH+qR9U1xOWUiD+rZqPOI90gMLTAggt/dcR9il8mGuyHsXUc1Teybo0+pS7WqIwVUNtrJ8zKkKeICFGJfLaHMBN8dhmuY4OAILSD5EIDESj4sjsyT0KjiAs8w5nhezq1GfsvcPQG30TQ0R0CleIH6sTWI5vKYLQhuKsTlpuhv2DeiCX0oK1IrZuvGeANfCVKdONR0kTYd1wO/kCsVxeDexxDhBBg3HJBBWatAMb3Q1IRCPBBBCYc4WjoPZF0DogguHQdmP7JRTS8T7oILpB7lGVmvVZSa4y8wJNtp/JK5rlnYVHUnOOphgxtPgUEEk8811fpeOF/15UWUbVj7hXOP0Oo5+gVNTNMOtF5nZR9Ytc4uEiXF0Wi5JhBBOQdsrONDqrm7gAGta2ByEn3KQo40l7TUl7QZI1RI6IIK9lUlRK5flNbFEijRZBfqnU0GII0kztforXl3wyqvM16rWzHdY0HlG9h9EEFCrey35X8NcHSu9hqu6vM/Tb6K1UMOykA1jWtA2AED6IIK8UVmxTtAjB5QQViqZ3th0SgEoILjVHU7OGmoTOM2fQkmg9zRzD6YHsTP0QQS83sZxrQ1y3PqlX/yzw08xUp/YkKebS1CYI890EFIPZMi0JvwQKaVcpad3EIIIwAbO4dpn8b/QwnFPKKdJsl9SB1dKCCrKvgupy+Ro7iDAUgS97rcy2ofsFCcR8f5caZa3Eva4iwFGoZ8LtEe6CCpkivgLjlJ7sxPEPBc4iSC4kTvBPNJhdQVwYWUEEF04f//Z"/>
          <p:cNvSpPr>
            <a:spLocks noChangeAspect="1" noChangeArrowheads="1"/>
          </p:cNvSpPr>
          <p:nvPr/>
        </p:nvSpPr>
        <p:spPr bwMode="auto">
          <a:xfrm>
            <a:off x="63500" y="-384175"/>
            <a:ext cx="304800" cy="304800"/>
          </a:xfrm>
          <a:prstGeom prst="rect">
            <a:avLst/>
          </a:prstGeom>
          <a:noFill/>
          <a:ln w="9525">
            <a:noFill/>
            <a:miter lim="800000"/>
            <a:headEnd/>
            <a:tailEnd/>
          </a:ln>
        </p:spPr>
        <p:txBody>
          <a:bodyPr/>
          <a:lstStyle/>
          <a:p>
            <a:endParaRPr lang="en-US" dirty="0">
              <a:latin typeface="Calibri" pitchFamily="34" charset="0"/>
            </a:endParaRPr>
          </a:p>
        </p:txBody>
      </p:sp>
      <p:sp>
        <p:nvSpPr>
          <p:cNvPr id="40966" name="AutoShape 6" descr="data:image/jpeg;base64,/9j/4AAQSkZJRgABAQAAAQABAAD/2wCEAAkGBxQSEhUUERQUFhUVFBYVFxgYFBUXFRcWFhcWFhcVFRQYHCggGBwlHBUUITEhJSksLi4uFx8zODMsNygtLisBCgoKDg0OGhAQGywkICQsLCwsLCwsLCwsLCwsLC8sLCwsLCwsLDQsLCwsLCwsLCwsNCwsLCwsLCwsLCwsLCwsLP/AABEIALcBEwMBIgACEQEDEQH/xAAcAAAABwEBAAAAAAAAAAAAAAAAAgMEBQYHAQj/xABDEAABAwIEAwYEAggEBAcAAAABAAIRAyEEBRIxBkFREyJhcYGRBzKhsULBFCNScpLR4fBTYoKyFTOi8UNEY4OjwtL/xAAaAQACAwEBAAAAAAAAAAAAAAADBAACBQEG/8QALhEAAgICAQMDAgUEAwAAAAAAAAECEQMhEgQxQRMiUWFxBSMykdGBweHwFEKx/9oADAMBAAIRAxEAPwCPzYxSqEfsH7KjV5cQYJAHQwPNaBXZqDm9Wke4hcyjI2Pwo1w0sYW6r2eHEE9TLg8+ynWe1qR38Nh6nKN/UomF6Hc/ZaVwphSW7eft/fuqzQyBzHgvbuR9en981pOW0G06Ya2yzck0zUxY3DuL6ntHdDZ6u29gorNcxxFIau1pAeLCfa91MvoB47wkdJt6hRmM4fp1I/VUwAZ2n2m0q8Fos++xTKq1ao2XljrWLQRPoTZV3MM2eahArMosa7TJA1Fw3EuKu+DwoYLKLx+Tt7TWIAcZIhpGrqJFpVoJvuVk0yLz8EURJ1HT83XxTPJsAarREKR4nb+rAA5RbwsleDmhunXYJ57ow5Km0yZynhkgSXD0Ca5jlNSm6Q4ESr3hy2Bpj0UTxRWYykS6PzQM2GM02ySjUStNqgjvbhVDi3HxYFL/APFtRINoNiqtnhJebrH4uWpC8tjKm660LgmpqZ5LNmAq88A5g1jS1xvJKd6ZcZnYx2jQKBWM8acVnEY1wYZpUiabINiQe+/1P0AVw4k4o7KnV0m/ZvgjkYMFZhwvge0rU2kbkE+XRO5J6HcGO2TtHI6uIaDTbcX23nxRzwzim/NRJ8QJ+i2DKaLWMDWgCykQEusjex30Ujz7mmVVqXzsIHkVAVCQbf0XpvFYRlRpD2gg9Qs94p+H1NzXOo2O4H5eKJHM1+oo8C8Df4H50e0q4Z0w5vaNHRzYDo8wQf8ASthXmrhqpUwOY0C62ms1jpt3HnQ6fRxPovSoKai7QlkVMSqI+D3RHJXBC66gZ3Mquim4jeIHmbKEw46p3xjjOxoB5DiA9shok3kD6lRmVY4VBOh7J/aA+4JCR6mVzo0Onh7GyJ4qpDTDvlNisqzLC6HkcuRW65hlrazC13Pn0WVcT5FUw74ddp2KFBuLCyVoq+j+/wAwlGsSnZLunr/3RuQFREo5JNzeSPUrCQPqjFnVTkd4iAqII76V0FzmTijQ6eQklcwzmMqvwj5Z2gFSnqgS78TWH8UFod46n9FY2H0VG4+yECn2oeX1NQu54Bi8BreZkg+GlN5vfCmKdHk9LLyRdBg4Dw8MIIBaQIIcLRHlzlDDGwVD4Hz/ABDy6jXqOeQ0OYXRMAw5pO5/Dve6u+Brgt9Vk5FTN2M+StErRrAJHFYs7M3PPoOqTDNimWY4esXg0WsLRvMz1EDY38VaM32OOrHNbGup27r+ckkH2AUbis5c8aSABBuNvdPG0nOHfeWDwo+J8SdoKh8Vg3Go1tOs5zIcaksDeQgNbyvMko0U3skqS/wyToVgac1ORgJCnm1MWHJSLcvBphvh97ptQ4Xa4myLJT4JIwc7c8jaJzIs81kNaR7Sn/EmTHE0i0k9bBQOS5eMJV5wVeKVcOEhEwxksfGTspGNqpGI53lbqJIv67qsYidUFbVnPDT8TV1Ew0fVUPjDhR1Co0tuHD2ISjxVJ12KuPllMc2ESnXcy7TCdYugWmDuuNwDuYV4wZV0SOAwRxOErzJfocB5qL4Eaf0if2WyfsrXwlhHhlVos4hwHmQYTDJMuNPF6jYVKVxEQ6RNvOUTLqNGl0UHKPJeGaLhce0AE6iPBpI91JYbGteO6T5EQVTnUMR2gbcUALaHND3HoSWnSPK6PkuFxGHOqtU1d61rx0JgSl0qjdof7yqmWbM8wcwQwCerjAaOp6qAZxNRNXsjV1PNtoBPRtoKl80wvaPnwBF0hSyZgqds8aqn7RubWH0V15u/oVaeqS+pVuJ8qjE9s2xNEkddbHAz/CpH4Z8ZOrPOGrGTDjTcfmsflPW1wfBOeLazW0nVHGBTY530iPqFkvBOLdTxOHcDdtVl+oLgCPIyQjwbWxfPFcFHzs9LJfAi5Sb2Qu0amkOd0EpkzUtobcTAOp9medz4ch/fgs/4co4uk6AdVPUfnImJO0K642oXBzt+Z/km+EpWnqs3JLlJs1sUOMaH+HfIEqB4uwRqsIAk8uqsNNtkRzbqkroskjJMt4UxNSpBEDqRYK65bwbh2AtqUxVJElzzMeAaLNVtptgKMpMqF4eQALgzZxF4BHMbK29Wdx1bMk4vyanh8QW0x3S0PDSZ0gyCJ53BUIDbxC0r4gZM17RVHztEA+HQ/VZjiqhaDYgjYjb1Vou9A8iXJtDik+QCgoynibIJmKjRnz58nRtoTXNTTFJ5rODWBp1OPJvOPH+iGY5hTw9M1Krg1rR6k9GjmT0WQ8W8UVMbLT3KIktpg7nk555n6D6plxtAIdyyCrpzKhopllKu1z2amBriCzU6SPENMctStlUmm7wP3T+lgWYjD4arEuphtRh82Frh6tcfWOiVrYcPbFiCk+vwenkVdmaX4b1HqYnfdCeHzEQLiU7oY8Sb/wB/3KrmJy2o3/lPI87phXp4mncaXepBmd+aSSHXsvzi1w3UTWY1gdfqqthc8rgw5l/3mx5mSoDGccOcXdw912ktJDTYwRN45pnFCcuyAZckYxabNYpVwdk8y7FgOhVXhHjfBVm6XO7Kp+zUgSf8r/ld9/BPMZim06mubK08mSLqjITZYM1qiQVL5PiGFgiFTRxHReLkJDCZ+wVWgGATG9kCHVy9Smjt7NEr4trRJVH4qzZr3DoFdaYa9g5yFE5hk1EDUWhM5Izk7vRecXJUZPmTddRsdVYsLkYcGkhF4grURUYG6dUwIVhw1BwaCRyXcc7btlHh0RuBwop1CAIukM6wcONZotz8L3J8LypED9apHCblGlFSVMvgyvE7RF5XjQ4X3R8xxAO2w3PRR2NwZpV3CdLXklp5eI9D+STNWrTdpcGdmfxiXOno5sj3BKzpRduJvRlGSUo+SbrY9hDdBLjHKLecpDE45ws4eoTTtWNE9o82B7tMN53u8xtdN8NQ1uNV7nHkwFxLWjeR1J6wuyi0rLVx3X7r+SqfFPEHsaLdThqe8kA/MGhsSOYBIKrfAuBdXxVNrROmoyo48wxjpd9FKcVkYvGig6QKbSAbSHFusujyAt0HtffhhkVPDUalRrg+s9wZ4tGzARylxn26J2GOXBNmRnzpzl8mjV9guYT5ii1hEDoIRsL8yOJ+SE4qp0qWg2Z2ji08mG035A/1SWBrAd0+h5EKyZgWim41Pla0udabASTCp1FpfVNYS1hADKZAsBu4xzJPoISHUQUXyRqYJuUa+PJYqZRtKb0HJcPQU0y7DE2TZtMxE2Srqi4HLlnLa7FS43dFL+9lk2LB1FpkdDG62jP8KHgzfqsU4iquZUcGg6Qfr0CtifuaKz/TYg3I6jrgWPgurSsgzjLaeHpNdXdqDe9qpu1ajczAI3J5oLSUI1toQeSV9mY5i8dUqu1VXue7q5xdHlOw8kkkwlAjgzdvhljBUy+j1YDTP+gkfaFIZnTNE6xem43H7Djz8j9/NUT4NZnDq2HJ3io3/a6P+n3WrOaCCCAQRBB2I8UfLijmxpP/AFieLNLp8za/1FbNdp2UdmFaBO6Nn2BOHcC09x06b3H+U/zUPXxpNoWFPDKEuMj0uHLDJHnFjDGVTpcTu4hg8C4ho+6oWbM0YrEN6Vqn+4kfQq71aoNehSJEF+t5OwDQTJ9YVK4lqasZiD1qu+llp9NCsPL6/wBjL6qd5+P0/uMiFJ4HPatMBoeS0fhdcenT0URK4CitJqmBov8Akea4aq4Nq/qiep7hP73L1V8o5RSEEX5hYS1ytXBXEr6Femx73Gi8hhaTIaTZrm9L7+CC8EIq0gbTN0bjixgAF+V0XOsS51B02lv5KAxmZ6XCOoVkx9ZlTDG4uz8kupQmnxJyfZsxitiDTrtcbw6VpWBz01WgBp81mFZhdVE9fzWl0c2weGot7avRY7TtrBd/A2T9EpBNtUaL1jQ6P/NCe4IS8qljjKnUrH9Fp1K0bmOzpjpqc649k7r5vUcCBDJF9Jm25hxi3ja3QElmlGDZnt0SHGmfUmM7NoDyCC502ZcfKebo5fzTTC48WbVEgjfkVTOJiTRcB+LuDf8AFIk9Nzbc7nd02fCMljOoACV6uKTRodFN0ycYzCC/d+iDqgqGGiGj6/0TYYfwTyhTgJZIdyZLRnWZ4MjN6jraTSa6+0loYBP+kn/urFl2NNCox7CwaSJF4MctWx/L0TbFVNeIc8X5W0kw0RfUYImT5keorPI5u8JcHemkW6rbwL8tWYOd/mOix5d8UsLUqupYlr8O9ri0l3fpEi1ntEjrdo3V3yzFsqw+k9r2kWc1wcPcLzPxng9FcVBtVby21NgH6aT7qNy7NKtB2uhUqU3dWPc0+sbhDcUmXVtWeu3XVap0x2lQCwD3ADpBWP5T8X8fRAFQ0q4/9RkO/ip6fqCtV4KzihmtE4hgdSqB2mtTD5AfEggkXa4XBtz5gpbqMLnFUM9PkUW7H1SqG802qYwiLEA7EggHyJ3VkoZfTaZDZPUy4/XZGzCg19NweQGxOoxDSNnSdoSn/ElXca/5CvsV6kSdynTHck0yzEte2Wua4ftNcHNMWlrhYjxSlR0JbjxCt2Nc8rhjHOJsASsVzeqHPcdgST7q/ce5kW0tI3cY9Bf+Sy3MKpaJO6viXuskv0he3AtZBR1ygmqAjPUUdr5SRN4SjFpGeT3BmO7DG0HzAL9DvJ/dj3LfZegn4hrWlziA1oLiTyAuSvMQcRcWIuD0I2K3TDY44vC0JkNfTa9/i6AQB1E39k30y5e0z+s9rUhqc4NR9R1WmS14DWA/gYNrc53Pj5KHfQ/WO0k6Jt5RKtFSgwhrREj2vynkmtbAEva3kSZ6xzn7T4q/XdPHLiuK9yr+P8g/w3rJYc9T/S0/5/fwVDMcsLcJiKxB1vYdPVrNQAjzEk+YWf5nU1V6rutWofd5W0caYqlRwlUPILjTIa0byRAJHIDe/RYeT135oOaCxwjBDXT5JZZSyP5AEAboFBgS42KIatoRZQJuu2VN2wGCfimU3MBOtjXT+8AUtmOSYhjNOo35dVZPhcWuyzCvHOkGnzpk0z9WlWLEaXGOiy/QUU97CenFnmTi976T+yNiRqd1gkgD6FI8M5PTxDv1tZjRPyB7RVdG9j8ouL+PgSHvxccP+KV2j8ApN/8Aia7/AOyqVjunMK4xRye2bLRwrKbA1jQ1o2AEATMm/rc+M/8AiQK+1p+vI8ybzPrPQyXY057tg93lqdHtPifdaLwrUb+iUy3lIdeO/MGXOgf0LRqaLBhSvQCUOKsXzOnrdTZ0M+m0WsNtpO28ggWSk2AI6KLZRGoGDuJ9AYkbjwsOnJWOlhpAjwSHVr3mh0n6AUsTZI5vjiynDbudYBOK+Gg2Vcz3FsB1veGsaOZiRdtj5yf9IQsONzlQXPkUY2I0oMEkHf5gS8EQYI6eMnYIxbJ5X/Z2J3sDcu8DaPFZ3xJnn6RUZ2etrKclhJh2oxLpFx8rY9eqbjPcS0Wrv6Xh0+ZcCT6rV9RLRl+k3svHEmX9vQc0fM3vMi/ebPdk9QSNP4S4HbbN2mykDxJiv8Z20fKyfQxv47qNLpQ5STYSMWlTOytL+A2Nc3MXU2k6KtB4cOUsIc13p3h/rKzGVKZLmVTD6n0XljnMNPU2zg10ag07tmAJF7qeDpvfHfxTo4JzqOHAr1xZ1/1VM9HkXc7/ACjbmRssQ4o4wxmPcf0is4smezb3aQ8qYsfMyfFQb3zK4Aq1Rc1D4QZyRTfSJkMfIHRrr/fUtMq4iQsM+HGplck/K8aT9wf76rXG1iLFZOfU2P4txRUuMq2qq0dGk/VU7MWgtHl+asnEDy6pVI5DSD4CZ+tlWqjZHkFMKpWWyPdCFKkIC6m4cQuovFg+REVAusKCK2xWqZwqFrfw1x2vBBpN6T3M9J1N+jgPRZGFdvhfjNNWrSJgPa14naWEh30c32R+ndZF9RTrI3ib+NmrUqQ3AUdmFR8kUSQ6ANQAJDTJ7vjt9IUk/FMpsJLm2HUKJyrHsLGuc9oJF7jdaUPLMaa7UU3jyl2eE3kvqASTJN5Mk7mxWarQviViQ9lBlMh3ee4wZjSA1vv2j/ZUQYZ3QrP6uV5Psa/4fHjht+XY3cjtRdJkyjpYdYSbrjzdcG6KXXsuNnaN6+AObl2FxGHcZ7F4qMHRlUGQPAPYT/rWgUakPJPRYV8DMQ5uZhoNnYes13kNLh9WhbTmFM6iQeSHJLZLaaPPPxPxAfmmLcP8Rrf4KbGH7FVymbpbOMR2mIrP311qjv4nuKb0VIlmHKsfAeL04gsj/mNsR82pt4B8QTt0HiRXClMLXdTe17d2nUOhjkfAiQfAq6dMq1ao1zYg9CP5GPe4NwfAq15eZAVPpVxVpsqMJh+lwMxIPI8nQDsO8IvsrNl7yGpbql719hno3+W/uJcU41zGaac6n8x+FouXG48t+aw/N8S6rVc5znOAMNmOQAMAWG3LlC0jjTHaGValjbs290nvcrkwNyeeyy1GhFRgvrsBkm5Tf00chJuufJHe6Ak9grHEcC4zbzRnWC4w2XDp2ISjXW/vwSBMpSmukOuCMQuMF0oxkkDqYXGRdzUODctYcPScNy0e+35K8YygNA8FTeEaZbRaOhP5H81ba9buXWLJ22aceyKDnzi0uYBc7+Woun6/RQOJOlv93PQKXzrGa6h9vQKJd3nCdm39eSJieiZO4KWGAABF+fmgjOkoK2ymiL7IdB7IaB0CMgtkyANttHsjtqEbGERBQgo6q47k+6KioSoQ6uriC4QicUyHFIOcpDMqciVGOKjLx2FK41cJXWbSqXsIWb4dZ2cHj6LxEPcKVSRI0VHNDo6EQDPgt54gz6mKb4cJg/ZeYaZi61Wixj6Xah0s0FxPkLg+NilupyOFP5CY4crMobsj0yiAoNKOig4KDUWV2d/JWKGkcHBwwzGv3iQLTpPeAM2tN/xBXWm+GrO8qx9RgYHkGm1um5aO7A3vBjy9t1dzjW9jqm0X8PNB6tOosP0jVyRQOPMaDpYObnPd8xNiQ25sBd1h0VQUhxBiu0xDzyB0i5PyzO/+YuUY88uqMAObnwCBRgERxUOnKxsuALj9wEdcOhXOhdpor7LtJQguwWT/ACijqqDwumQCsXCOGl8+KHmlxgy+JXI0bJKMMHh+f/ZP8e79WfKElhqWkBMOJMf2dA9TDB5u/kJPosdbZpFGxFSXk+JSZ5+gRWm/mlAb+v8AVMRVIHJ2xZqCIx1kFCtEUCuhEXSVsmSGQlFlBcIGldRJXZUIdldlFlCVCHKrZBChKrYJU7Ki8ypwZ6qFovYwK7GwRSUqAqLYVgcrTw3jXDB41hPdFOR4Oe1zTHsFVi4dU9wmZ9nRrU4ntYjwPOfRDzR5RpfK/wDS+N07ZHhEK6HLjl04KtKVo3IHW3ukAUAV1M40aLg2u0/KT1jshy6pPMMz7Ci4O1Aub3BIdJ74EkbbTPgRzlRnD2daiGHTr/cadQHOAJmxkQicX4sljGE/iNtIaNIk2G/zHmmJU4i0eSnRWy7mUVqJqRg5BDh0k43RnOSRK42dSADJShckqaUC4jrCuSuH2SLnf3yR8M7dTyStD7DUS9waNyYWwZNwuYZVpNtpaHN/ECBGx3EQsw4SpasS2eX816OyWmAweSJPDGePYFZpQy6K9XpaBcEeYhZhx9mmvENpN2pXP7zo+w+5W95ni20qVSpUjTTY57p6NBJ+y8u1MS/EV3VHfNUeXnoC4zA8BP0SC6VY25WOLqHNVRL4Zkx4IVpgkdbeaeUaYAj3Ph0SOJcIt5AJZStjVaAWn+/FBHayRKClnCFQXCuStoxw0roKJKErhA6EokrkqEDyhKLKEqEDyk8TR1iLdL7eq7qXZUImQ+YYF9F+io2DuOYI5OaeYSTGK25tm/bYRlB1HU6m6e1j5BuQCOvOVW9PRDjF+RmbjftYkWdISbmJcpGoVaSKpjvJ8kr4pxbh6bnkbxAA83GwV5yr4YEQcXUF9mUj/uqEfQD1Tb4bcSjDsdTq2pl9jGziBY9ZVypfELC9qWvLmkGNTgY9+QS7b7IYjFd2ZnxdwycI+WS6kdiSCR5kAWuFXCvQWZYCliaZcwtex4mxBFxuFmWY/D2uaoGGAc09SYb4zGy7yrTKNW9FLZUgg7EGQehHNLY3GGppncCPqn+dcMYnDOc2pTeQz5qjadQ0hz+ctA9dlEdmfNXTdFGlZ1oRpSa6KZK6Q6XLpou069LtIMF0HTO8atp8EGsgjVtImN45wtkznLabMsOHoNDRUI0tMk6nEESTeZQ5z41YfDheS68GP0MK8sNQMcWAhpeGnQCdgXbArhath4qy04XLmYSiyTVLaTWiCXPddxPjAcZWZcR5C/Bvayo5ri5uq026gz9+a7DIpEy4HDfch3lOcuwb6jar2iW0aYqP8GmpTpD/AKqjfqk8Pg6lWeypvfG+ljnR5wFq3wh4aLsNj24pppjEU20Ga2kGIeXOAI5E0zPgrWr2Bp1pGeZBjOyrsdymD6r0Xw7jw6m2DyXmvMcvq4d5ZWY5jmki4IBI5tJ3HiFovAnFIIDCYcNx+YR8ck1TFs0GnyRcvjBmppZc5rd6z20p6NMud7hpHqsTyM98+S1T4j1xXy+pG7Cyp/C4T9CVkOVk9oI9UDqF7Wg3TPa+5aibQ31/ko/HYgNNyJH0RczzYU29nSPe/Een9VF5ZT7Sq0G4mT5b3SOPFrk+w7PJvii04WQxo8Agka2ZNBInbogh+nN7ovzivJCyiyulFK2TIBKEosoSodDShKJK7KhA0oSiyhKhA0rsokrsqHCX4ezN9CpNN5aTHiwwbh7eYifG1oVh4y4dp18P+mYZgY/TrqMb8rx+JwA/ELmRuPFUmlULSHDcEEeYWp8I4oVKNRwPcdVJaOksplzf4i73RsCcp8H2a/ZgOpl6cFkj3T/dfDMXcZSLlLcQ4EUcRUYPlDiW/um4HpsmOFwrqtRlNglz3NY0bCXEASeW6XyRcZOL8DmOalFSXZiLK5DC3kXAzzt0V0+HOQtqvNaq3U1h7rTcav2iOfgqjmWAdQrVKT4Lqb3MJBlpLTEtPMHceaunAOf02fqnuDDIgkwDvaTbmlslpaGINN7NPfWEcvBS2V0RpDuZA/pKrrfw8xI+4ViY5oFjHlc+yElQdNVYq+ryqMcPGNTfcbesKp53whhMUHaaTGuM/rKYDXB3WRZ3kVai9wFy1x8O6fYn80yfo3fLHdbtPvs76q1sskq2jB+J8gODeGl4eT1YWG3hJBHiCodrgth41y41qFUae1cGlzNmuDhs4HYnwtN1jBMouOdoXzY1GWhwwgOE7SJ8put6zR7HNw53DarSfCBI+oC8+yfNaH8PuJw9v6HX3j9U/wArhh8Ry8o865laC9JNRlT8moVqrKlWiYB063AxsdOm3o4j1UVmuT4fEVahrU2OGkAEtBdI2724Fz9Udz+5tdt7exj7ppjarmllRmwOl43lp2PoTPul99zQXHt/QdZBwfQwr3Gjrbrgka3FojkJv7q1My21i73UJleGLxLqj58HW9AptmFeBas8eek/cLivuykmopRTEsTlrXt01GtqDo5oKzPjP4dAfr8vBp1G3NMHumP8M/hPhstYpMI+Zxd4wB9kc0wQrRk12F8qTWzC8ux5r0XUqpcxxa5jg4EXgiD0VBDy2+xH3XofiLhMVHGrRhlXylj45PH57rEOI+HsTRqVC+hUa3W4yGksgmfmHK6c9WM0vkzo4nCT+CF1E3KWo4lzQdJiUjEIsqUvJcc9uUE1lBds5ROU3yAVwrjcNUp/PTqNH+am8CfMjdSOZ5cKVChW7Vru2F2Ad5hiYN/yCJYvRGFCUkaw6rnaDqFDtCsoSiE+I9whqUIHlCUSUJUOB5XZScrsqEFJUxk3EVXDU306VPXqOpt/l6+ahWydgSlcNUhwN/TeOavCbi7RScIzVSVhKlHEYmqXVGkE9RpaPVW/JeCaMB2IrUyf2Q9sD6pChYWcb/LeQPMmwR67WxJdfmAZ9ZDVxvdvbJ4SWl9Cz0uDsuP4aR8qh/Jyds4AwLxDaTPRxP5rNa9Rsnb1In6LlHHaLtAPnt7Kr34OxVeTV8Dwg/DjTh6vc/w6kuA/ccLt+o8FOMwVUtipTpu9Q4e5aFhuM4sxgPZse5rRaGHSI9NlPfDqvj6mJpkPrlnaM1y5xpimJ1A6jFx4ShekpMZjlnBGrfoTz+DTG0PEexlMMfgca4wx1HT/AJpJ/wCkBW3QCiuw88z9F1YDsupbM8r8JVXiKtWBeRTc+mDO4OkiR5pgPhvg+bHH/wByp/8ApaccEOZd7x9lxuApj8JPmXH7lEUa8C8pSk7tmYn4dYLlTd6VKn80Znw0w8gto1ZBkHtKgg9QSVqjGhvygDyAC489VOP0IvuyiYbh+pRHdFUj/PV1/wC4kqLzyvVoU3aWS7lqu2fHSbLSnUQeibVcI3p9AqPFF+A0c81/2ZnXAGZ/pAcMUGtqB1gCQC3qO8tAbhmx3XvH+qR9U1xOWUiD+rZqPOI90gMLTAggt/dcR9il8mGuyHsXUc1Teybo0+pS7WqIwVUNtrJ8zKkKeICFGJfLaHMBN8dhmuY4OAILSD5EIDESj4sjsyT0KjiAs8w5nhezq1GfsvcPQG30TQ0R0CleIH6sTWI5vKYLQhuKsTlpuhv2DeiCX0oK1IrZuvGeANfCVKdONR0kTYd1wO/kCsVxeDexxDhBBg3HJBBWatAMb3Q1IRCPBBBCYc4WjoPZF0DogguHQdmP7JRTS8T7oILpB7lGVmvVZSa4y8wJNtp/JK5rlnYVHUnOOphgxtPgUEEk8811fpeOF/15UWUbVj7hXOP0Oo5+gVNTNMOtF5nZR9Ytc4uEiXF0Wi5JhBBOQdsrONDqrm7gAGta2ByEn3KQo40l7TUl7QZI1RI6IIK9lUlRK5flNbFEijRZBfqnU0GII0kztforXl3wyqvM16rWzHdY0HlG9h9EEFCrey35X8NcHSu9hqu6vM/Tb6K1UMOykA1jWtA2AED6IIK8UVmxTtAjB5QQViqZ3th0SgEoILjVHU7OGmoTOM2fQkmg9zRzD6YHsTP0QQS83sZxrQ1y3PqlX/yzw08xUp/YkKebS1CYI890EFIPZMi0JvwQKaVcpad3EIIIwAbO4dpn8b/QwnFPKKdJsl9SB1dKCCrKvgupy+Ro7iDAUgS97rcy2ofsFCcR8f5caZa3Eva4iwFGoZ8LtEe6CCpkivgLjlJ7sxPEPBc4iSC4kTvBPNJhdQVwYWUEEF04f//Z">
            <a:hlinkClick r:id="rId4"/>
          </p:cNvPr>
          <p:cNvSpPr>
            <a:spLocks noChangeAspect="1" noChangeArrowheads="1"/>
          </p:cNvSpPr>
          <p:nvPr/>
        </p:nvSpPr>
        <p:spPr bwMode="auto">
          <a:xfrm>
            <a:off x="28575" y="-2171700"/>
            <a:ext cx="6819900" cy="4533900"/>
          </a:xfrm>
          <a:prstGeom prst="rect">
            <a:avLst/>
          </a:prstGeom>
          <a:noFill/>
          <a:ln w="9525">
            <a:noFill/>
            <a:miter lim="800000"/>
            <a:headEnd/>
            <a:tailEnd/>
          </a:ln>
        </p:spPr>
        <p:txBody>
          <a:bodyPr/>
          <a:lstStyle/>
          <a:p>
            <a:endParaRPr lang="en-US" dirty="0">
              <a:latin typeface="Calibri" pitchFamily="34" charset="0"/>
            </a:endParaRPr>
          </a:p>
        </p:txBody>
      </p:sp>
      <p:sp>
        <p:nvSpPr>
          <p:cNvPr id="40967" name="AutoShape 10" descr="data:image/jpeg;base64,/9j/4AAQSkZJRgABAQAAAQABAAD/2wCEAAkGBxMSEhQUEhQUFBUVFBQUFhUUFBQVFBQVFRQWFhQUFhQYHCggGBolHBUUITEhJSkrLi4uFx8zODMsNygtLisBCgoKDg0OGxAQGiwkHyQsLCwsLCwsLCwsLCwsLCwsLCwsLCwsLCwsLCwsLCwsLCwsLCwsLCwsLCwsLCwsLCwsLP/AABEIAQIAwwMBIgACEQEDEQH/xAAcAAABBAMBAAAAAAAAAAAAAAAFAAMEBgECBwj/xABGEAABAwIEAgcEBggEBQUAAAABAAIDBBEFEiExQVEGEyJhcYGRBzKhsRRCUnLB0SNigpLC0uHxM6Ky8BUkQ0STFiVTVPL/xAAZAQADAQEBAAAAAAAAAAAAAAABAgMEAAX/xAArEQACAgICAQMCBQUAAAAAAAAAAQIRAyESMUEEE1EiYRRCYqHwIzJxgbH/2gAMAwEAAhEDEQA/AN5ekQa7mjGHYkyUdqwClx9FqcDUAnvWtRg1M1vZ0PcSvH5Hq/SHOi0wObLsDb1VsaqPgEjIsrQeNyroydp4rf6eacezDnjUh1Jah4Wy0kBLVy2WrkQAnFBoheQo3Wx3ChiBSmtlIvRAEa2DVLdEkyBJQ1kbItmRqZ1S1cLLqBZqyNJ5stXPTRN0HIKRpIbpl0RKmxxXUqOmQ42G6AhoiVlmGo+IAs9UEyxi8wbBRAKW2EBSMiRCdKhWxgtTZCfcFo4IgGbJLYpLjjmVZ0mDm6Os4IU/pPfc6qoT1JdqzW6dwijeZGuc0kA6iyweyu2ej7laR0nos2eZweWEM5810SKawsqzgeMRtjDR2bDbZS5MQc73EI1HonNuT2F5ZORIKao+kQa8RzaXNg/hfkeSBzYu5nvMNu5BcUxCKX62U96vGbWxOCemdZBWCqr0ExrrWGJ7rvZsftM4eYVqK1xdq0ZZRcXTI80d0z1Cm2SyrmgWD3QrDWKc9iZDUvENjfVLR9MpzWobiFTwGyEqS2GNtjb4BzTAYOYQjFavKwuLiLa6uLbW7gFXaDFBnF3vsW5iGhz3ak2AFr7aqWiyidFpy3mPUKW1qrFJVQEXyyx2GjpYnNA43JOinVFWY2h2mS3vs923O+uneQqJk3ENWWpCiYZiLZQRftN0I2PmPy0U0p07Eao0K0csvKZc9K5UFRE4pl7llxTL1JzHUTUvSWhCSTkxqRxbopgo0zroFLhgYAQAQgTHZQLBTKbEyBo7XkVnk23ZpS0FailY76tvDQqM1jozdpPgUwccbftaHnwUk1wcLggoxZzRJbiV9JG271ArKaB99Bfu/olPO0jVB6qEO9x1iqipDuH1DaadkkbiC06i+hadx6LssMgc0OGxAI815+kil3NnLqXs2xgywmJ/vRWtf7J29NlbDKnTJZ42rLkFlYSWgzGHJjin3Jk7oM4VQ7s6cdPzQqtblBPHv2CIVDzsPU/gOKrfSGtytys7Tjw3vzJ7lnyyRbHFvSKtjcTqiVkedxaT2g2wYGjUjnsFjBn9s/8ALlw2H6NrmCx0OrwfRHsEwxziJHgAgaC3MWSFK9jjG0ht7lpy5gbakOa7skd2h7xulUrLtVoYkxGKRxiFs+vYZLUU82nFt7OPi245lZwGrdHI9pfI9lg8tla0Txtds5+XszxnhKy50sb2UKrkjm/QVDAJCSWNJc6KTL9aB7rPiePsgtc08HJrrXAxxve4Fxd9HqbAubJuWPsO042NxYZxfQPAu7ddiVYcr6UwSMqIPdGj2jYtOpA4d47/ABVsilD2hzdQQCPNU7o5i2cGOVuUguY5t7hj22L2NPFpBD2917bKxYEwsYYz9RxA+7u34WSY5VKvkXItEuVMlPTJoJpLYi6NSEy9SCFEnKRqhkYSTWZYSWMc7qA6E2cLtOxQTEpR7zT6IhRYwJG5X6+KDYlTEElu3JKu9lxyixP7eoRRj2HWJxHdfT0VYjHL0UhhG7SWlFwQUyxGrI0d6psEHUFD4K0nRw81LhgJ1bdBqgpWYcORVz9l8ZE0hP2PxQWgw7NuF0DoZhrYmOIGpKphdyEzKoMsqSSS2mAwVHldYE8gpBUapHZd4FLLoK7K7jeIvaGsjALn8O7iSL3stqShA1fq5Zo6dzpHPdrYBrO4C9/w9FKe4cx4cfRYWr2zdHWkZdOG6IHi5JOYEgtNwRuCpVUTdRJRdK5MtGKGainjqm5ZG5r2JscrwRs9veOB33G2hguw94BilJljNssoFn3Hu5xwkbZtn76C/BzXHRWvY+Hcea3jxgx6Tdpm2e3baOf6wHLdBZPDBLF5RHnjcJWOFg+VuQ20BqKcdZC8Dk5hd5WCtvR6pEjWuGzmjfe1gW378pHoUA6QQDqesYQcro5Wlut8rr3B5EOd+8iXRc5XFo90kub4Ek/xj0Txf1IzzVxLBOohkUuo2QieSxWiTpkFtBJjlEqhqt6Z11iqSSdoZEYLC2SUqHOKU+HPFirXh2Cks/ScUQZRAZAm8Urer3PcAlkzfigmitY5ggZ22HTihcTb8FcK+HNDpx1VfpKc5gCjGWic4b0MwwEkWBVswqkuBonqGnYANAisBA2Qbs5Rol0kAACtOER2Z4lV2lYXEAcTZW2NmUAchZaPTx3Zm9TLVGyV03I6yE4himTYXWoxBhz0zI4G6BNxCVx0bop8Wbd3IoS6Cnsbj0YcvfZUDE8fqmS5JIospdZjnSFoI11L8tmnQevmr20jKPP5lA8ToQ8mzrX3GhB8isDa+D0oKyJgmItmae1qOBIJFv1ho4d6IOYANTYKLg2BCIueLa32tvsq70nkmLjGHlgNrOHjqCp9Fu3oNTzR8HD4oTXyhzDsfBD6OOohjAhdd97lzps0bm/ZMNjbxBB53RLEpczA4tyut2rDUoTik9M6Mm+0QOieIO6uop3Euaxz+rvwa4dto7muIcP2lc8BfYxHuaPUEfgFyalrjDK0t1ILhl55jrf0AXU6Hssi5jJfwDHn8k77szzjWi4VGyBVm6OTbIFXHVaMnZliTKM6LaqTVEdE7VJfAfJGSWElMcrBfZwPJYxLDGyi55ghaZ1J+kdmyU9BOuhqaIWsOSjR0IveyfMi2ZdIw0OxwpwvY33nWW8YTlRRte3tBckBlnwXCw0NkLiSRcDhqjBTVEzLGwcmtHwTxXpwikqR4+STlK2MTbIc+nDiiM+yiNdqnEHoqcBRMYqmsjdrwTcmJte4MicH9rK7LdxDt7G2g011TOKYQ6SwLrNB1A4ga2Ucjk01FFMajdsD4ViHWQuOpyOeO+18w+DlBFW2ZzmteLtDS5ozAgO2uSLa9yH9HZntq6ljzZsxLI28jGDr5i/oFOlidTZZ2NDwGdXKzYyR76Hg4bi/hpe4x8U5Ueljetdh10rWsDYxZttgNrbg96B1zGudldY+G7fNSDBTyDrY6gxtcBdpvdpvYg5Tw77oA/EmOfkpbygG75ntLYwOTR7zj6ea6cH5HxuPgJDDGt1ACA9KKvq8rdy653ta3E926s3WWjD5OyLX8Bw81Sq2jlnme43AvYX+q0AWA/HvupUGUgPg9IZZw5w3de9uzYb+IHNdRo3XGug1t3C2Vvwuq3hGFhjgxvK7u/kLo/0g6PVLomPhdcCxfGNHWve4+1oNu/ir44e4/sY8s+KLq83aPAIHXjVUz/1I2jaY2XmlYdW5j1bL6XkcNXu7thfzWjelE5LzI4PsQ6xAAyO5W23b6rY/TymriY/eUXTL5QlSKkqpYH0qY+URPGXMbNdwJPugg7X4K01JUJ45Q1IrGaltEe6S0ukolCrsatw0qRLHZZiF11G1MjiJS4IiVlsdyjGH0uZzW8Df5IKNukGU6Vkeiw1z3WHipUuEyFwGUix8vVWiCBrAAB/VOLVHAktmKXqpXo1YLAdwWSmqypbFG+R5s1jXPce5ouVzfHOmUsoIZ+jbYHKD2iXaNDj8bLVCDl0YZTSLfjfSGGHs3zv17LTe1t8x4LneOdJJJb5jlblLsg210aDzQmtnJBAOtxGD33u8+tvVFehPR418pkkB6hjxmPCTJ7sY7tie4W4q6hGCtkeUpOi3+zTBzHB17yc0waWtOlmi/atzN/QBW6o90p8C22y0lGizSfJ2aIqlRxirqnf8RffTqnlrfgS7xKuUs92kgAteL2OviFROkbsmITgi3bBHfdrdVaMKq+zb4Ly5amz2Yq4JkOoo6Zx7cbge7Uev5qXRwMa3stDGfE/mp74mHW11HncDpyQkx3NvREDjPUsj+rle63IBtrnv7QTkWFAEhxta4FtfMBEui1AS6SY7EdWzyN3u9bDyRStoM+o0c29tleGJuCfkw5cqU2iD0fpm9a4O95ljY6F1xe/gq1029oJZIYaUtOW4LyA9uYbtA2c7TbYceSo/TbGsRZJkkmBsDlc0MGaM7EFo1Hj3qriZwuScxDxqbcDr4cFqxY9fYyZJh8VrpXl7zd0wcXONrukve5tpckN9U+yqNm2sczTGb8SPd+BZ6INJJlBAOrXBzfA21/0J1kgILeZBZ5g2Hndvot6dGRqyVJVHMC0kAXI5sNxcA8gbEfe8V2/CZ3VFNDLbV7AXW2zDR3xBXn+KYmQO37JJHO4yvv8APzXcPZVXZ6QxcYnm19+reczT65lDPDnErilxYV+iP5fJJHerKysn4dGj3WAzgIc24eL/AAUJ+DvZwv3jVPdBq7roB27kaEHcKzdUefwTSwxGj6iSKdDCS61lbsPpwxo01tqVuION/gE61q6GJRdnZczmqNrpXSss2VCJXPaDVGPD6hw3LWt/fe1p+BXEoa7Vu9sxdcm5IY3n43XafaXCXYbUgfZY7ybIwn4Arz2yexB4ZHDwJvb4kLRidIjkVsNtqrttfVsbn993Egfwro3Rn2nYZHGyAslpGss0Z2Z2d5zx3NybklwC4w+QmQAcWNHxTlWAS/vDXfK/zKaa5Aj9J6NZ05w0/wDfUvnMxp9CborRV8U8Ykhe2SN18r2G7XWJBsRvqCPJeU5IAS4/dcPh+a7H0I9pdJHDFS1Dfo3VNZE1+phcANHOduwm1zfS53UXCiilYW6edFuvHXxj9NHrYf8AUYN2+I3H9VVqKptYhdcieHaixB2I1BB43XOOmmE/RpesYP0cpOg2a/cjwO481h9Vi/Mj0fR5vyP/AEaS1ttQtJqyzSUPD9PJaPmBZY8Fh2ehSOidDG/8nET9bO796RxHzXGOnHT+rqXzQNLYYWSOjIhcSZMrnNJMuhLTl2FhY63XZSMlAyNtwTTgC2hF49T3HVeaYmaDvd+X5r2sUfpR4OWVzb+5cMAnZVUzqSfUxAyQSbvjDSRIwHctDbPy8s45KuVlMYnuY+12vdexuDoMpB5HQ35FbYNU9VNFJylue9tgHjza5wT+NRXi01dDeN3fHmLYnd9rZT3FiolTJvZBMmbKfFh/A/L91KV/ZbzAt5hw/AtUaF1we/XzH9L+qxUO1HJwJ9d/imsFE6lkJPZ94uBbztZxI+Wi6T7Jaw/TQ1vuva5pHIBhePEZm29Oa5ozsXNu2XAtA4NN/wAmo1g9dJTTRdSSJYnOJI1Bv9U8xqR3hwTLqhH3Z6ZypKLhdWZYYpCLGSNjyOWZoNviksxc430axh9K8uZqHDbwXVcL6QRzMDm+Y71wPBcQzAA+Cvfs7x9kczqWSwLrujP2ubfFUkr2JF+DpwrwdmuTzJSeFlqAnWFToobaparKS4BGxGjbNFJE/wB2RjmHwcLLzDjFGYpZYnaFkjoj+ySL+BsD5r1OvNftAzur6kuGV4ncLfq6ZD5tynzVMbEkisvlsWu5N+RUtmuXvaW/O3zCHZtge8eu4UiCU5Gni0j8v4QnTA0TIhfL3tc3zFyPwTVTEC3xZ8Wn8gno25R914Pkf7BYqhZp/VcR5H+xT+BTvHR3FXsYxvvNyt0PgNjwRzFqdlXA+M6Fw7N/quGrSPNQsAo2mFhFjdjfkEUENiLKEop6KRk07Rx573RlzHizmktcORGhWuGxddURRD68jWn7t7u+AKsntPwoxltUwdl9mSdz7dl3mBbxA5oX7NIusqXyH/pR6dzpOyPgHrzFh/qcT2ffXsuf2/c6PW9o24bDwC821VPklcz7D5R+45w/gXpUNu5cA6YwZK6qHJ7nf+Q5v4168TxJMCsFsv3Xn4OH8K3mqHDtb2j1B2cDoWnuINvNZLN+6Mf5rfzJiqFmvv8A/Gz4liZiojx5Q67CS24c2+jgDu13eNuR34rE7srgNxrbzsR8h6pmnOvcfx/I2Sn1c25ItcEjfu/LySeB/JOGJAXDG5nuYBzylttv3fitvpcg0c7UhtmR/a7Ni9w424D+i0o5WMFshsWljiD2tbkEHxA9CiFLVwNBs1zTaxuL6j3XX8RY+PemW/Ij/wAF7wz2pVjYmN+jtflaG5srhcDQaA22CSpVRO7N/isboDbtchrtx380keEQcmS8Vwv6LIC33SVFxyYtMczCQWkOBG4IR7HZ2zR6HUKvT9qEtO4ShPQ3Rmfr6aKQSZg5jTcAa3CNRxW5rjvsU6T5I3U0lzlJLO4HcevzXW6esD9goPsslomJLULNlwTN1yT23YKM0VU0auBheRvcdqM+gcPRdayqh+2KAuomW2E7Cf3XgfGyaHYsujz9VRnUjucLjlv+KcobOvyIJ8x2rfAqTWgZgORLT5/3TGGWGvJ4v4H+xVq2TvQRJv8AtR/Fv/5KaqdWO72A+bd/k5ONsLX+q8tPgf7OTcx7I/Vc5p8D/tyYU7N0cxB8LGW7TC1unkNldaSpbI0Ob/UKg4XERFGeBYz/AEhFqWocw3abH4HxU2h0wv05p+sw+qba9onPHjHZ/wDCqj7KqcCklk4vmt5MaLfFzlcIsRbKwxyDR7Sw94cLH5qN0Q6Lmjo2wOfncHvcXAWBzO008LKPGsibLc7xOKCLBr6Lh3tRhyV8x+0yI+oI/gXdzHYrjXtghtWRn7cbB6Pk/mV4vZBlHmfbP4hvkL/yhM17+zJ95rfLW3+kJy2a360n5fzKPWnsH9Z5+AuP9SZ9AXYOi3t6ef8AsJ2XVzTa4t2uQO1z8D5plnDu/uP996K0EIe2qGulKZW25sliJB7rZvRSbpFKtjlO6+lveGX9ptreun7ymNd7tgC57Sy3JwsGk/5ChtMZNC083A97NSfT5KVE9w0LwA4ZwNL3F9O7Yj0VUybRJjw9jgDI9wdx05aD4ALCWbrO2Zg0ncd+xPnv5pJtC7NhDIw7FPvpnOaTY7K/R4Y07hZxCnjjicSBsp0O2cx6KVRjqdDa5IXoXopITGCV5zw3WqBGxk/FejuikOWMKMtMtH+wsoWVhqylOMKre0s/+3T6X/w7dxMjQD8VaUD6bQ56CqHKF7h4sGYfEBNHsV9Hmet4tHDK4nv2KiwaOc3mLjy1Cnvj38Hj8QhkklnNcOAB9P7KzJoINdcHvaD5t3/FOyah/e0P89j8ymGG3g13+V3+/inoja1+Bcw+DgbfMpgHbOjFVHJSwuBBvGweYABHqp00It2SqR0GaTTxgd5876roNBTBo13KVhQ7glGS65Gg28UcfUAODVikygWCz9EaXZ+Kyzk5O0aoxSVMZnzXuBcLkftkb+npHcxIP3XMP4rtIVG9qvR1k9OZrkSQB7m8iCBmBHkFSE/klKF9HCqce54ud6W/lTFWwlsbQCS4uIAGpOgAA/ZT0X1fuO+OcfiifRoj6dSBwuLj1JefxC0Poiuxqh6AYhIA4Qhv33tbpw0Fyrh0G9n1VDWMfO2J0JZLFI0PcXFksbmEWy24jirxjONuhlDA27bD6xCjUHSQ9fGCywLtTnJsCbE2skrQ+7o5/iHssrIpXiF7C1pIYSXXeL6F1m2BLTqNeSrlThdRE8QztaHZrg5cxF9NxY6248gu5YhiLm1LowBo61wTqCdD3aLnvtglayrjNyHGJrm23Lg8j8vQLk6aOa0UE04Ozo7X4SaeHupKYGSv7TIXFp1Gg8/K90k9ITZ0414CGYq/r2lgO6jXuE3HSvvdqU4qjMNfBURZtusbr+0F6MwgWY3wC5PVYc6QMLhqHNPxC67h0do2+AUcvgrjCLZEjImQ1YLFLkylDpmUeuIdG9u+Zjh6ghbdWsiNdyZ1I8wOjd2WAEvcRoBc7W2HgsT9F6xsYf8ARajKL3d1Mmg52te3eu00TqahvZjWPe54dJk7b7Pd2c1r2GwCL4XjLni7Q63Msc0f5gun6tcqSKQ9JLjZ5tppAQBrpeM30NxtcenorD0U6Nz4hIY4ANGAve8kMZY2BcQCbngALnXkSu24nS0dVpU08T77Oc0NffmHizgfAoj0Q6NU9CyUUxcWzSdYcxzFtmhoYHblosTr9oqkM6ktE54JQ7KfgHs9rqcW6+Ai97DrOO+7VZ6To9UNIL5YyBuAHfirRdIpnNsRRSdgKOQtCk01VbdQhx8VlYOTTN7img2yYHZCcawV1XDJE+Qxh4y3aATY+KUDiETpJC7yV4SshOPHo52z2M043qZ/dy6NjHG/JTcL9k9LBPHMJqh7oyCGu6rKbNy62Zfv3XQElfmzPxQExHozDM7M4vBtbslo+YKjR9C6YEG8pI5vH4NVkWrjYLuTOpA3/gMGcyFpLja5LjwFth4IbjvRCgqHNqKplzEw2eZHsDGN7RJsQPMom7ESNwsV9RHkySWLXAXHMcrcknuebKe07o5S+u6N3Nrkc89Tr37pK/N+ht0bBEAOAjb+SSH4pfxjfhn8HI6Os11VgoappQFmFm6OYfQ5RqtRkDMbgbd5HzXRqaKzR4LlUs+UttzCvuFdIGGMdYQ095STVjQdB8NWcqj0tcx4u0g+Ck3UqKWYyrBbyWyS44pVbjTIyesexhN9ON+K2ocZba+ezTtdpF7dxF1Gkr4o+sL7MIklZ7t3XZI4cLk3381th2OQvB7V/FhB9HBYHqVM9SCUoXQUOMxkgCRhPgfyRHCsTjku1rmuIFzbkdjby3QMVVPI73duOQBCOl/TB2HPgjhhDwcssmupjJc3I0cHki9zpoN1owJykR9Qoxh0dFaUpXWaT3IZh2NxTRMlY7svFxcWcObXNOxHJSfpbXiwK0S0rMMdsHU7N1s5qnGDiEy6A3usKTNvNMbjCKUrbNUBjUTY2wWjGiGVmbpXWbJKpEwkStHygG11pLHmIN9uA2ROIeIwscRrY31tx7ig2OYVNK9pZKxjQ23aaXEn1CLVlM1vazW81WulWIuaYg3XMDsbbW/NSyr6G2aMMvrSTGHYJL/9qP8A8f8AVJCvpsv2G+pSWK18G76vn/hHjAUevxAMGiEwYoOJU0PjeNSF7B4ZDp6p0j7o1LUCwDkIqq6KIaEXQM4g+d9hoLonHSMJxEgsyHiB3LokUwsLkLizJTGGhpsdEekxOVzB+kNwErjYU6L9jGOw0zC+RwsOWp9AqlhftKjqJC1kb7DidEDgm64ESdo96zTwxRG7QF3BHcmWOaZj5HOIsHnNtcg2AOnkpUNPQ3BcHE/rEgejbKof8SOfuRaN+YJXijd0Os00qTLGa+kb7kQPl+agy1jCSWwwgnc9W0uPiSENATUs1imUUuhZTlLthF9Q49w5AAD0CbE5abg2UF1TZaMlzFNQqZc8HxUP7Lt/mir1Q4XEbbqxYdigNmuOqzSxfBohO+wtTR63UxMwnROopUCUrZlVvpN0zpqPsOe0ykaMvt3u5BHprEEE2HcbH1VVreiuGPvmibmJuXguLr8y66ZJeRWwg/Ec9MJL3D23uNLXGliqdLj0rW/4rt7aaqyYtSllO2KDM9nu87C2myrLOjszm2DCPEKiSEba0ZxLFXmP3nO04qsY/IGNp+uc5oc15FgT9n0VzHR2cixCrftIf1IpmSw5yA+3atb3eQXTVqjscnGVj1FizMjcskNraZ4yXefaSVKbjI4UzPU/kkkUP0os8v6n+xB6wrR9S4cSkDdNyhMiI0C551N1Z8HpMougdFHqrAyoytTIVhM2PknWyGx10VdbVku0KNQklqIDajqMt1uKy6g1Lw3RNg6LjidHLcorRV9tCg1FFdTxFZccWAVItdD56q50UNsvBSIKe5uicODVTaWNZjiA3TzOTbnwF1xxsDZa/SCCCOBun48Mnk91hHe7RTKfotIffkA+6LoBLJh1U6WMOAtccVI6p53dbwCawujEEYYHEgX1da+qldZyUmURElw0O95zz52+Sq/SHolNo+llIsQXMdqHDjZ24KuwSSp0w9gzCIMjALk6C4O4PFEMwWssN9tCsRt5hFuzqNZ5SB2RcoHNgENZZ1VHmc0mwJNgPJHZor7aLWGHKN7rk6A0Ax0Iw8f9vH6JI/ZJdbOpHlZjk44XUOGS4Uhr0wCbTGy2lqVDEhWuZGwUEKJ9yjormsaqpDLZOSVBKaxaJ8tWXuupkUt0MoYHPPZBce4E/JW3C+ilVJa0Zb3u0RRzMUkwaFvLVhWei9nrz/iyAdzR+JVgoegtKz3ml5/WN/ghyR1M5lFKXGzQXHk0En4Ky4XhFXJtEWjm82+G66NS4bDH7jGt8AApOcBBz+A8Su4Z0aa0Ay9p3j2fRHIqdjBZrQPALZ9U0bkKLLi8Td3D1CXbDSJoal1feg8nSSIbXPgCfkEw/pI4+7FIf2CPmuphtFhDAtlVnYvVO92nf5loTZfXv+oxvi4n5BdwO5FrMgHFNPrGDchVCrw3ECCQ9gPIA/NUrEBiQcWuIHrqioIHNnWpcaibu5C8S6WwMaTmF+GoXKzg9W/3pbJt3Rd7vflcUeCBzOrdHOl8NUcl7SD6vMcwrIuN4Bhn0SQSsNyNCDxC6bg+OsmFtncQUJRCpBZJK6SQY8jU6lMSSTCjhWHLCS4JgojgUYc8ZgD4gFJJMhGdn6L0zA0WY0bbNAVygaFhJCQYjxTUhWEkiHZCqHnmfVDJpDzPqkkqIUxEwHcA+IRCCnZ9lvoFlJcwE2OJvIegT7WjkkkkYyNwFlJJAYRVZ6UNFtgkkmh2LMriacsJKpI1kWtIbSNtprwWUkAnQKdxyjU7JJJJRj//2Q==">
            <a:hlinkClick r:id="rId5"/>
          </p:cNvPr>
          <p:cNvSpPr>
            <a:spLocks noChangeAspect="1" noChangeArrowheads="1"/>
          </p:cNvSpPr>
          <p:nvPr/>
        </p:nvSpPr>
        <p:spPr bwMode="auto">
          <a:xfrm>
            <a:off x="28575" y="-2171700"/>
            <a:ext cx="3429000" cy="4533900"/>
          </a:xfrm>
          <a:prstGeom prst="rect">
            <a:avLst/>
          </a:prstGeom>
          <a:noFill/>
          <a:ln w="9525">
            <a:noFill/>
            <a:miter lim="800000"/>
            <a:headEnd/>
            <a:tailEnd/>
          </a:ln>
        </p:spPr>
        <p:txBody>
          <a:bodyPr/>
          <a:lstStyle/>
          <a:p>
            <a:endParaRPr lang="en-US" dirty="0">
              <a:latin typeface="Calibri" pitchFamily="34" charset="0"/>
            </a:endParaRPr>
          </a:p>
        </p:txBody>
      </p:sp>
      <p:sp>
        <p:nvSpPr>
          <p:cNvPr id="40968" name="AutoShape 12" descr="data:image/jpeg;base64,/9j/4AAQSkZJRgABAQAAAQABAAD/2wCEAAkGBxMSEhQUEhQUFBUVFBQUFhUUFBQVFBQVFRQWFhQUFhQYHCggGBolHBUUITEhJSkrLi4uFx8zODMsNygtLisBCgoKDg0OGxAQGiwkHyQsLCwsLCwsLCwsLCwsLCwsLCwsLCwsLCwsLCwsLCwsLCwsLCwsLCwsLCwsLCwsLCwsLP/AABEIAQIAwwMBIgACEQEDEQH/xAAcAAABBAMBAAAAAAAAAAAAAAAFAAMEBgECBwj/xABGEAABAwIEAgcEBggEBQUAAAABAAIDBBEFEiExQVEGEyJhcYGRBzKhsRRCUnLB0SNigpLC0uHxM6Ky8BUkQ0STFiVTVPL/xAAZAQADAQEBAAAAAAAAAAAAAAABAgMEAAX/xAArEQACAgICAQMCBQUAAAAAAAAAAQIRAyESMUEEE1EiYRRCYqHwIzJxgbH/2gAMAwEAAhEDEQA/AN5ekQa7mjGHYkyUdqwClx9FqcDUAnvWtRg1M1vZ0PcSvH5Hq/SHOi0wObLsDb1VsaqPgEjIsrQeNyroydp4rf6eacezDnjUh1Jah4Wy0kBLVy2WrkQAnFBoheQo3Wx3ChiBSmtlIvRAEa2DVLdEkyBJQ1kbItmRqZ1S1cLLqBZqyNJ5stXPTRN0HIKRpIbpl0RKmxxXUqOmQ42G6AhoiVlmGo+IAs9UEyxi8wbBRAKW2EBSMiRCdKhWxgtTZCfcFo4IgGbJLYpLjjmVZ0mDm6Os4IU/pPfc6qoT1JdqzW6dwijeZGuc0kA6iyweyu2ej7laR0nos2eZweWEM5810SKawsqzgeMRtjDR2bDbZS5MQc73EI1HonNuT2F5ZORIKao+kQa8RzaXNg/hfkeSBzYu5nvMNu5BcUxCKX62U96vGbWxOCemdZBWCqr0ExrrWGJ7rvZsftM4eYVqK1xdq0ZZRcXTI80d0z1Cm2SyrmgWD3QrDWKc9iZDUvENjfVLR9MpzWobiFTwGyEqS2GNtjb4BzTAYOYQjFavKwuLiLa6uLbW7gFXaDFBnF3vsW5iGhz3ak2AFr7aqWiyidFpy3mPUKW1qrFJVQEXyyx2GjpYnNA43JOinVFWY2h2mS3vs923O+uneQqJk3ENWWpCiYZiLZQRftN0I2PmPy0U0p07Eao0K0csvKZc9K5UFRE4pl7llxTL1JzHUTUvSWhCSTkxqRxbopgo0zroFLhgYAQAQgTHZQLBTKbEyBo7XkVnk23ZpS0FailY76tvDQqM1jozdpPgUwccbftaHnwUk1wcLggoxZzRJbiV9JG271ArKaB99Bfu/olPO0jVB6qEO9x1iqipDuH1DaadkkbiC06i+hadx6LssMgc0OGxAI815+kil3NnLqXs2xgywmJ/vRWtf7J29NlbDKnTJZ42rLkFlYSWgzGHJjin3Jk7oM4VQ7s6cdPzQqtblBPHv2CIVDzsPU/gOKrfSGtytys7Tjw3vzJ7lnyyRbHFvSKtjcTqiVkedxaT2g2wYGjUjnsFjBn9s/8ALlw2H6NrmCx0OrwfRHsEwxziJHgAgaC3MWSFK9jjG0ht7lpy5gbakOa7skd2h7xulUrLtVoYkxGKRxiFs+vYZLUU82nFt7OPi245lZwGrdHI9pfI9lg8tla0Txtds5+XszxnhKy50sb2UKrkjm/QVDAJCSWNJc6KTL9aB7rPiePsgtc08HJrrXAxxve4Fxd9HqbAubJuWPsO042NxYZxfQPAu7ddiVYcr6UwSMqIPdGj2jYtOpA4d47/ABVsilD2hzdQQCPNU7o5i2cGOVuUguY5t7hj22L2NPFpBD2917bKxYEwsYYz9RxA+7u34WSY5VKvkXItEuVMlPTJoJpLYi6NSEy9SCFEnKRqhkYSTWZYSWMc7qA6E2cLtOxQTEpR7zT6IhRYwJG5X6+KDYlTEElu3JKu9lxyixP7eoRRj2HWJxHdfT0VYjHL0UhhG7SWlFwQUyxGrI0d6psEHUFD4K0nRw81LhgJ1bdBqgpWYcORVz9l8ZE0hP2PxQWgw7NuF0DoZhrYmOIGpKphdyEzKoMsqSSS2mAwVHldYE8gpBUapHZd4FLLoK7K7jeIvaGsjALn8O7iSL3stqShA1fq5Zo6dzpHPdrYBrO4C9/w9FKe4cx4cfRYWr2zdHWkZdOG6IHi5JOYEgtNwRuCpVUTdRJRdK5MtGKGainjqm5ZG5r2JscrwRs9veOB33G2hguw94BilJljNssoFn3Hu5xwkbZtn76C/BzXHRWvY+Hcea3jxgx6Tdpm2e3baOf6wHLdBZPDBLF5RHnjcJWOFg+VuQ20BqKcdZC8Dk5hd5WCtvR6pEjWuGzmjfe1gW378pHoUA6QQDqesYQcro5Wlut8rr3B5EOd+8iXRc5XFo90kub4Ek/xj0Txf1IzzVxLBOohkUuo2QieSxWiTpkFtBJjlEqhqt6Z11iqSSdoZEYLC2SUqHOKU+HPFirXh2Cks/ScUQZRAZAm8Urer3PcAlkzfigmitY5ggZ22HTihcTb8FcK+HNDpx1VfpKc5gCjGWic4b0MwwEkWBVswqkuBonqGnYANAisBA2Qbs5Rol0kAACtOER2Z4lV2lYXEAcTZW2NmUAchZaPTx3Zm9TLVGyV03I6yE4himTYXWoxBhz0zI4G6BNxCVx0bop8Wbd3IoS6Cnsbj0YcvfZUDE8fqmS5JIospdZjnSFoI11L8tmnQevmr20jKPP5lA8ToQ8mzrX3GhB8isDa+D0oKyJgmItmae1qOBIJFv1ho4d6IOYANTYKLg2BCIueLa32tvsq70nkmLjGHlgNrOHjqCp9Fu3oNTzR8HD4oTXyhzDsfBD6OOohjAhdd97lzps0bm/ZMNjbxBB53RLEpczA4tyut2rDUoTik9M6Mm+0QOieIO6uop3Euaxz+rvwa4dto7muIcP2lc8BfYxHuaPUEfgFyalrjDK0t1ILhl55jrf0AXU6Hssi5jJfwDHn8k77szzjWi4VGyBVm6OTbIFXHVaMnZliTKM6LaqTVEdE7VJfAfJGSWElMcrBfZwPJYxLDGyi55ghaZ1J+kdmyU9BOuhqaIWsOSjR0IveyfMi2ZdIw0OxwpwvY33nWW8YTlRRte3tBckBlnwXCw0NkLiSRcDhqjBTVEzLGwcmtHwTxXpwikqR4+STlK2MTbIc+nDiiM+yiNdqnEHoqcBRMYqmsjdrwTcmJte4MicH9rK7LdxDt7G2g011TOKYQ6SwLrNB1A4ga2Ucjk01FFMajdsD4ViHWQuOpyOeO+18w+DlBFW2ZzmteLtDS5ozAgO2uSLa9yH9HZntq6ljzZsxLI28jGDr5i/oFOlidTZZ2NDwGdXKzYyR76Hg4bi/hpe4x8U5Ueljetdh10rWsDYxZttgNrbg96B1zGudldY+G7fNSDBTyDrY6gxtcBdpvdpvYg5Tw77oA/EmOfkpbygG75ntLYwOTR7zj6ea6cH5HxuPgJDDGt1ACA9KKvq8rdy653ta3E926s3WWjD5OyLX8Bw81Sq2jlnme43AvYX+q0AWA/HvupUGUgPg9IZZw5w3de9uzYb+IHNdRo3XGug1t3C2Vvwuq3hGFhjgxvK7u/kLo/0g6PVLomPhdcCxfGNHWve4+1oNu/ir44e4/sY8s+KLq83aPAIHXjVUz/1I2jaY2XmlYdW5j1bL6XkcNXu7thfzWjelE5LzI4PsQ6xAAyO5W23b6rY/TymriY/eUXTL5QlSKkqpYH0qY+URPGXMbNdwJPugg7X4K01JUJ45Q1IrGaltEe6S0ukolCrsatw0qRLHZZiF11G1MjiJS4IiVlsdyjGH0uZzW8Df5IKNukGU6Vkeiw1z3WHipUuEyFwGUix8vVWiCBrAAB/VOLVHAktmKXqpXo1YLAdwWSmqypbFG+R5s1jXPce5ouVzfHOmUsoIZ+jbYHKD2iXaNDj8bLVCDl0YZTSLfjfSGGHs3zv17LTe1t8x4LneOdJJJb5jlblLsg210aDzQmtnJBAOtxGD33u8+tvVFehPR418pkkB6hjxmPCTJ7sY7tie4W4q6hGCtkeUpOi3+zTBzHB17yc0waWtOlmi/atzN/QBW6o90p8C22y0lGizSfJ2aIqlRxirqnf8RffTqnlrfgS7xKuUs92kgAteL2OviFROkbsmITgi3bBHfdrdVaMKq+zb4Ly5amz2Yq4JkOoo6Zx7cbge7Uev5qXRwMa3stDGfE/mp74mHW11HncDpyQkx3NvREDjPUsj+rle63IBtrnv7QTkWFAEhxta4FtfMBEui1AS6SY7EdWzyN3u9bDyRStoM+o0c29tleGJuCfkw5cqU2iD0fpm9a4O95ljY6F1xe/gq1029oJZIYaUtOW4LyA9uYbtA2c7TbYceSo/TbGsRZJkkmBsDlc0MGaM7EFo1Hj3qriZwuScxDxqbcDr4cFqxY9fYyZJh8VrpXl7zd0wcXONrukve5tpckN9U+yqNm2sczTGb8SPd+BZ6INJJlBAOrXBzfA21/0J1kgILeZBZ5g2Hndvot6dGRqyVJVHMC0kAXI5sNxcA8gbEfe8V2/CZ3VFNDLbV7AXW2zDR3xBXn+KYmQO37JJHO4yvv8APzXcPZVXZ6QxcYnm19+reczT65lDPDnErilxYV+iP5fJJHerKysn4dGj3WAzgIc24eL/AAUJ+DvZwv3jVPdBq7roB27kaEHcKzdUefwTSwxGj6iSKdDCS61lbsPpwxo01tqVuION/gE61q6GJRdnZczmqNrpXSss2VCJXPaDVGPD6hw3LWt/fe1p+BXEoa7Vu9sxdcm5IY3n43XafaXCXYbUgfZY7ybIwn4Arz2yexB4ZHDwJvb4kLRidIjkVsNtqrttfVsbn993Egfwro3Rn2nYZHGyAslpGss0Z2Z2d5zx3NybklwC4w+QmQAcWNHxTlWAS/vDXfK/zKaa5Aj9J6NZ05w0/wDfUvnMxp9CborRV8U8Ykhe2SN18r2G7XWJBsRvqCPJeU5IAS4/dcPh+a7H0I9pdJHDFS1Dfo3VNZE1+phcANHOduwm1zfS53UXCiilYW6edFuvHXxj9NHrYf8AUYN2+I3H9VVqKptYhdcieHaixB2I1BB43XOOmmE/RpesYP0cpOg2a/cjwO481h9Vi/Mj0fR5vyP/AEaS1ttQtJqyzSUPD9PJaPmBZY8Fh2ehSOidDG/8nET9bO796RxHzXGOnHT+rqXzQNLYYWSOjIhcSZMrnNJMuhLTl2FhY63XZSMlAyNtwTTgC2hF49T3HVeaYmaDvd+X5r2sUfpR4OWVzb+5cMAnZVUzqSfUxAyQSbvjDSRIwHctDbPy8s45KuVlMYnuY+12vdexuDoMpB5HQ35FbYNU9VNFJylue9tgHjza5wT+NRXi01dDeN3fHmLYnd9rZT3FiolTJvZBMmbKfFh/A/L91KV/ZbzAt5hw/AtUaF1we/XzH9L+qxUO1HJwJ9d/imsFE6lkJPZ94uBbztZxI+Wi6T7Jaw/TQ1vuva5pHIBhePEZm29Oa5ozsXNu2XAtA4NN/wAmo1g9dJTTRdSSJYnOJI1Bv9U8xqR3hwTLqhH3Z6ZypKLhdWZYYpCLGSNjyOWZoNviksxc430axh9K8uZqHDbwXVcL6QRzMDm+Y71wPBcQzAA+Cvfs7x9kczqWSwLrujP2ubfFUkr2JF+DpwrwdmuTzJSeFlqAnWFToobaparKS4BGxGjbNFJE/wB2RjmHwcLLzDjFGYpZYnaFkjoj+ySL+BsD5r1OvNftAzur6kuGV4ncLfq6ZD5tynzVMbEkisvlsWu5N+RUtmuXvaW/O3zCHZtge8eu4UiCU5Gni0j8v4QnTA0TIhfL3tc3zFyPwTVTEC3xZ8Wn8gno25R914Pkf7BYqhZp/VcR5H+xT+BTvHR3FXsYxvvNyt0PgNjwRzFqdlXA+M6Fw7N/quGrSPNQsAo2mFhFjdjfkEUENiLKEop6KRk07Rx573RlzHizmktcORGhWuGxddURRD68jWn7t7u+AKsntPwoxltUwdl9mSdz7dl3mBbxA5oX7NIusqXyH/pR6dzpOyPgHrzFh/qcT2ffXsuf2/c6PW9o24bDwC821VPklcz7D5R+45w/gXpUNu5cA6YwZK6qHJ7nf+Q5v4168TxJMCsFsv3Xn4OH8K3mqHDtb2j1B2cDoWnuINvNZLN+6Mf5rfzJiqFmvv8A/Gz4liZiojx5Q67CS24c2+jgDu13eNuR34rE7srgNxrbzsR8h6pmnOvcfx/I2Sn1c25ItcEjfu/LySeB/JOGJAXDG5nuYBzylttv3fitvpcg0c7UhtmR/a7Ni9w424D+i0o5WMFshsWljiD2tbkEHxA9CiFLVwNBs1zTaxuL6j3XX8RY+PemW/Ij/wAF7wz2pVjYmN+jtflaG5srhcDQaA22CSpVRO7N/isboDbtchrtx380keEQcmS8Vwv6LIC33SVFxyYtMczCQWkOBG4IR7HZ2zR6HUKvT9qEtO4ShPQ3Rmfr6aKQSZg5jTcAa3CNRxW5rjvsU6T5I3U0lzlJLO4HcevzXW6esD9goPsslomJLULNlwTN1yT23YKM0VU0auBheRvcdqM+gcPRdayqh+2KAuomW2E7Cf3XgfGyaHYsujz9VRnUjucLjlv+KcobOvyIJ8x2rfAqTWgZgORLT5/3TGGWGvJ4v4H+xVq2TvQRJv8AtR/Fv/5KaqdWO72A+bd/k5ONsLX+q8tPgf7OTcx7I/Vc5p8D/tyYU7N0cxB8LGW7TC1unkNldaSpbI0Ob/UKg4XERFGeBYz/AEhFqWocw3abH4HxU2h0wv05p+sw+qba9onPHjHZ/wDCqj7KqcCklk4vmt5MaLfFzlcIsRbKwxyDR7Sw94cLH5qN0Q6Lmjo2wOfncHvcXAWBzO008LKPGsibLc7xOKCLBr6Lh3tRhyV8x+0yI+oI/gXdzHYrjXtghtWRn7cbB6Pk/mV4vZBlHmfbP4hvkL/yhM17+zJ95rfLW3+kJy2a360n5fzKPWnsH9Z5+AuP9SZ9AXYOi3t6ef8AsJ2XVzTa4t2uQO1z8D5plnDu/uP996K0EIe2qGulKZW25sliJB7rZvRSbpFKtjlO6+lveGX9ptreun7ymNd7tgC57Sy3JwsGk/5ChtMZNC083A97NSfT5KVE9w0LwA4ZwNL3F9O7Yj0VUybRJjw9jgDI9wdx05aD4ALCWbrO2Zg0ncd+xPnv5pJtC7NhDIw7FPvpnOaTY7K/R4Y07hZxCnjjicSBsp0O2cx6KVRjqdDa5IXoXopITGCV5zw3WqBGxk/FejuikOWMKMtMtH+wsoWVhqylOMKre0s/+3T6X/w7dxMjQD8VaUD6bQ56CqHKF7h4sGYfEBNHsV9Hmet4tHDK4nv2KiwaOc3mLjy1Cnvj38Hj8QhkklnNcOAB9P7KzJoINdcHvaD5t3/FOyah/e0P89j8ymGG3g13+V3+/inoja1+Bcw+DgbfMpgHbOjFVHJSwuBBvGweYABHqp00It2SqR0GaTTxgd5876roNBTBo13KVhQ7glGS65Gg28UcfUAODVikygWCz9EaXZ+Kyzk5O0aoxSVMZnzXuBcLkftkb+npHcxIP3XMP4rtIVG9qvR1k9OZrkSQB7m8iCBmBHkFSE/klKF9HCqce54ud6W/lTFWwlsbQCS4uIAGpOgAA/ZT0X1fuO+OcfiifRoj6dSBwuLj1JefxC0Poiuxqh6AYhIA4Qhv33tbpw0Fyrh0G9n1VDWMfO2J0JZLFI0PcXFksbmEWy24jirxjONuhlDA27bD6xCjUHSQ9fGCywLtTnJsCbE2skrQ+7o5/iHssrIpXiF7C1pIYSXXeL6F1m2BLTqNeSrlThdRE8QztaHZrg5cxF9NxY6248gu5YhiLm1LowBo61wTqCdD3aLnvtglayrjNyHGJrm23Lg8j8vQLk6aOa0UE04Ozo7X4SaeHupKYGSv7TIXFp1Gg8/K90k9ITZ0414CGYq/r2lgO6jXuE3HSvvdqU4qjMNfBURZtusbr+0F6MwgWY3wC5PVYc6QMLhqHNPxC67h0do2+AUcvgrjCLZEjImQ1YLFLkylDpmUeuIdG9u+Zjh6ghbdWsiNdyZ1I8wOjd2WAEvcRoBc7W2HgsT9F6xsYf8ARajKL3d1Mmg52te3eu00TqahvZjWPe54dJk7b7Pd2c1r2GwCL4XjLni7Q63Msc0f5gun6tcqSKQ9JLjZ5tppAQBrpeM30NxtcenorD0U6Nz4hIY4ANGAve8kMZY2BcQCbngALnXkSu24nS0dVpU08T77Oc0NffmHizgfAoj0Q6NU9CyUUxcWzSdYcxzFtmhoYHblosTr9oqkM6ktE54JQ7KfgHs9rqcW6+Ai97DrOO+7VZ6To9UNIL5YyBuAHfirRdIpnNsRRSdgKOQtCk01VbdQhx8VlYOTTN7img2yYHZCcawV1XDJE+Qxh4y3aATY+KUDiETpJC7yV4SshOPHo52z2M043qZ/dy6NjHG/JTcL9k9LBPHMJqh7oyCGu6rKbNy62Zfv3XQElfmzPxQExHozDM7M4vBtbslo+YKjR9C6YEG8pI5vH4NVkWrjYLuTOpA3/gMGcyFpLja5LjwFth4IbjvRCgqHNqKplzEw2eZHsDGN7RJsQPMom7ESNwsV9RHkySWLXAXHMcrcknuebKe07o5S+u6N3Nrkc89Tr37pK/N+ht0bBEAOAjb+SSH4pfxjfhn8HI6Os11VgoappQFmFm6OYfQ5RqtRkDMbgbd5HzXRqaKzR4LlUs+UttzCvuFdIGGMdYQ095STVjQdB8NWcqj0tcx4u0g+Ck3UqKWYyrBbyWyS44pVbjTIyesexhN9ON+K2ocZba+ezTtdpF7dxF1Gkr4o+sL7MIklZ7t3XZI4cLk3381th2OQvB7V/FhB9HBYHqVM9SCUoXQUOMxkgCRhPgfyRHCsTjku1rmuIFzbkdjby3QMVVPI73duOQBCOl/TB2HPgjhhDwcssmupjJc3I0cHki9zpoN1owJykR9Qoxh0dFaUpXWaT3IZh2NxTRMlY7svFxcWcObXNOxHJSfpbXiwK0S0rMMdsHU7N1s5qnGDiEy6A3usKTNvNMbjCKUrbNUBjUTY2wWjGiGVmbpXWbJKpEwkStHygG11pLHmIN9uA2ROIeIwscRrY31tx7ig2OYVNK9pZKxjQ23aaXEn1CLVlM1vazW81WulWIuaYg3XMDsbbW/NSyr6G2aMMvrSTGHYJL/9qP8A8f8AVJCvpsv2G+pSWK18G76vn/hHjAUevxAMGiEwYoOJU0PjeNSF7B4ZDp6p0j7o1LUCwDkIqq6KIaEXQM4g+d9hoLonHSMJxEgsyHiB3LokUwsLkLizJTGGhpsdEekxOVzB+kNwErjYU6L9jGOw0zC+RwsOWp9AqlhftKjqJC1kb7DidEDgm64ESdo96zTwxRG7QF3BHcmWOaZj5HOIsHnNtcg2AOnkpUNPQ3BcHE/rEgejbKof8SOfuRaN+YJXijd0Os00qTLGa+kb7kQPl+agy1jCSWwwgnc9W0uPiSENATUs1imUUuhZTlLthF9Q49w5AAD0CbE5abg2UF1TZaMlzFNQqZc8HxUP7Lt/mir1Q4XEbbqxYdigNmuOqzSxfBohO+wtTR63UxMwnROopUCUrZlVvpN0zpqPsOe0ykaMvt3u5BHprEEE2HcbH1VVreiuGPvmibmJuXguLr8y66ZJeRWwg/Ec9MJL3D23uNLXGliqdLj0rW/4rt7aaqyYtSllO2KDM9nu87C2myrLOjszm2DCPEKiSEba0ZxLFXmP3nO04qsY/IGNp+uc5oc15FgT9n0VzHR2cixCrftIf1IpmSw5yA+3atb3eQXTVqjscnGVj1FizMjcskNraZ4yXefaSVKbjI4UzPU/kkkUP0os8v6n+xB6wrR9S4cSkDdNyhMiI0C551N1Z8HpMougdFHqrAyoytTIVhM2PknWyGx10VdbVku0KNQklqIDajqMt1uKy6g1Lw3RNg6LjidHLcorRV9tCg1FFdTxFZccWAVItdD56q50UNsvBSIKe5uicODVTaWNZjiA3TzOTbnwF1xxsDZa/SCCCOBun48Mnk91hHe7RTKfotIffkA+6LoBLJh1U6WMOAtccVI6p53dbwCawujEEYYHEgX1da+qldZyUmURElw0O95zz52+Sq/SHolNo+llIsQXMdqHDjZ24KuwSSp0w9gzCIMjALk6C4O4PFEMwWssN9tCsRt5hFuzqNZ5SB2RcoHNgENZZ1VHmc0mwJNgPJHZor7aLWGHKN7rk6A0Ax0Iw8f9vH6JI/ZJdbOpHlZjk44XUOGS4Uhr0wCbTGy2lqVDEhWuZGwUEKJ9yjormsaqpDLZOSVBKaxaJ8tWXuupkUt0MoYHPPZBce4E/JW3C+ilVJa0Zb3u0RRzMUkwaFvLVhWei9nrz/iyAdzR+JVgoegtKz3ml5/WN/ghyR1M5lFKXGzQXHk0En4Ky4XhFXJtEWjm82+G66NS4bDH7jGt8AApOcBBz+A8Su4Z0aa0Ay9p3j2fRHIqdjBZrQPALZ9U0bkKLLi8Td3D1CXbDSJoal1feg8nSSIbXPgCfkEw/pI4+7FIf2CPmuphtFhDAtlVnYvVO92nf5loTZfXv+oxvi4n5BdwO5FrMgHFNPrGDchVCrw3ECCQ9gPIA/NUrEBiQcWuIHrqioIHNnWpcaibu5C8S6WwMaTmF+GoXKzg9W/3pbJt3Rd7vflcUeCBzOrdHOl8NUcl7SD6vMcwrIuN4Bhn0SQSsNyNCDxC6bg+OsmFtncQUJRCpBZJK6SQY8jU6lMSSTCjhWHLCS4JgojgUYc8ZgD4gFJJMhGdn6L0zA0WY0bbNAVygaFhJCQYjxTUhWEkiHZCqHnmfVDJpDzPqkkqIUxEwHcA+IRCCnZ9lvoFlJcwE2OJvIegT7WjkkkkYyNwFlJJAYRVZ6UNFtgkkmh2LMriacsJKpI1kWtIbSNtprwWUkAnQKdxyjU7JJJJRj//2Q==">
            <a:hlinkClick r:id="rId5"/>
          </p:cNvPr>
          <p:cNvSpPr>
            <a:spLocks noChangeAspect="1" noChangeArrowheads="1"/>
          </p:cNvSpPr>
          <p:nvPr/>
        </p:nvSpPr>
        <p:spPr bwMode="auto">
          <a:xfrm>
            <a:off x="28575" y="-2171700"/>
            <a:ext cx="3429000" cy="4533900"/>
          </a:xfrm>
          <a:prstGeom prst="rect">
            <a:avLst/>
          </a:prstGeom>
          <a:noFill/>
          <a:ln w="9525">
            <a:noFill/>
            <a:miter lim="800000"/>
            <a:headEnd/>
            <a:tailEnd/>
          </a:ln>
        </p:spPr>
        <p:txBody>
          <a:bodyPr/>
          <a:lstStyle/>
          <a:p>
            <a:endParaRPr lang="en-US" dirty="0">
              <a:latin typeface="Calibri" pitchFamily="34" charset="0"/>
            </a:endParaRPr>
          </a:p>
        </p:txBody>
      </p:sp>
      <p:sp>
        <p:nvSpPr>
          <p:cNvPr id="40969" name="AutoShape 14" descr="data:image/jpeg;base64,/9j/4AAQSkZJRgABAQAAAQABAAD/2wCEAAkGBxMSEhQUEhQUFBUVFBQUFhUUFBQVFBQVFRQWFhQUFhQYHCggGBolHBUUITEhJSkrLi4uFx8zODMsNygtLisBCgoKDg0OGxAQGiwkHyQsLCwsLCwsLCwsLCwsLCwsLCwsLCwsLCwsLCwsLCwsLCwsLCwsLCwsLCwsLCwsLCwsLP/AABEIAQIAwwMBIgACEQEDEQH/xAAcAAABBAMBAAAAAAAAAAAAAAAFAAMEBgECBwj/xABGEAABAwIEAgcEBggEBQUAAAABAAIDBBEFEiExQVEGEyJhcYGRBzKhsRRCUnLB0SNigpLC0uHxM6Ky8BUkQ0STFiVTVPL/xAAZAQADAQEBAAAAAAAAAAAAAAABAgMEAAX/xAArEQACAgICAQMCBQUAAAAAAAAAAQIRAyESMUEEE1EiYRRCYqHwIzJxgbH/2gAMAwEAAhEDEQA/AN5ekQa7mjGHYkyUdqwClx9FqcDUAnvWtRg1M1vZ0PcSvH5Hq/SHOi0wObLsDb1VsaqPgEjIsrQeNyroydp4rf6eacezDnjUh1Jah4Wy0kBLVy2WrkQAnFBoheQo3Wx3ChiBSmtlIvRAEa2DVLdEkyBJQ1kbItmRqZ1S1cLLqBZqyNJ5stXPTRN0HIKRpIbpl0RKmxxXUqOmQ42G6AhoiVlmGo+IAs9UEyxi8wbBRAKW2EBSMiRCdKhWxgtTZCfcFo4IgGbJLYpLjjmVZ0mDm6Os4IU/pPfc6qoT1JdqzW6dwijeZGuc0kA6iyweyu2ej7laR0nos2eZweWEM5810SKawsqzgeMRtjDR2bDbZS5MQc73EI1HonNuT2F5ZORIKao+kQa8RzaXNg/hfkeSBzYu5nvMNu5BcUxCKX62U96vGbWxOCemdZBWCqr0ExrrWGJ7rvZsftM4eYVqK1xdq0ZZRcXTI80d0z1Cm2SyrmgWD3QrDWKc9iZDUvENjfVLR9MpzWobiFTwGyEqS2GNtjb4BzTAYOYQjFavKwuLiLa6uLbW7gFXaDFBnF3vsW5iGhz3ak2AFr7aqWiyidFpy3mPUKW1qrFJVQEXyyx2GjpYnNA43JOinVFWY2h2mS3vs923O+uneQqJk3ENWWpCiYZiLZQRftN0I2PmPy0U0p07Eao0K0csvKZc9K5UFRE4pl7llxTL1JzHUTUvSWhCSTkxqRxbopgo0zroFLhgYAQAQgTHZQLBTKbEyBo7XkVnk23ZpS0FailY76tvDQqM1jozdpPgUwccbftaHnwUk1wcLggoxZzRJbiV9JG271ArKaB99Bfu/olPO0jVB6qEO9x1iqipDuH1DaadkkbiC06i+hadx6LssMgc0OGxAI815+kil3NnLqXs2xgywmJ/vRWtf7J29NlbDKnTJZ42rLkFlYSWgzGHJjin3Jk7oM4VQ7s6cdPzQqtblBPHv2CIVDzsPU/gOKrfSGtytys7Tjw3vzJ7lnyyRbHFvSKtjcTqiVkedxaT2g2wYGjUjnsFjBn9s/8ALlw2H6NrmCx0OrwfRHsEwxziJHgAgaC3MWSFK9jjG0ht7lpy5gbakOa7skd2h7xulUrLtVoYkxGKRxiFs+vYZLUU82nFt7OPi245lZwGrdHI9pfI9lg8tla0Txtds5+XszxnhKy50sb2UKrkjm/QVDAJCSWNJc6KTL9aB7rPiePsgtc08HJrrXAxxve4Fxd9HqbAubJuWPsO042NxYZxfQPAu7ddiVYcr6UwSMqIPdGj2jYtOpA4d47/ABVsilD2hzdQQCPNU7o5i2cGOVuUguY5t7hj22L2NPFpBD2917bKxYEwsYYz9RxA+7u34WSY5VKvkXItEuVMlPTJoJpLYi6NSEy9SCFEnKRqhkYSTWZYSWMc7qA6E2cLtOxQTEpR7zT6IhRYwJG5X6+KDYlTEElu3JKu9lxyixP7eoRRj2HWJxHdfT0VYjHL0UhhG7SWlFwQUyxGrI0d6psEHUFD4K0nRw81LhgJ1bdBqgpWYcORVz9l8ZE0hP2PxQWgw7NuF0DoZhrYmOIGpKphdyEzKoMsqSSS2mAwVHldYE8gpBUapHZd4FLLoK7K7jeIvaGsjALn8O7iSL3stqShA1fq5Zo6dzpHPdrYBrO4C9/w9FKe4cx4cfRYWr2zdHWkZdOG6IHi5JOYEgtNwRuCpVUTdRJRdK5MtGKGainjqm5ZG5r2JscrwRs9veOB33G2hguw94BilJljNssoFn3Hu5xwkbZtn76C/BzXHRWvY+Hcea3jxgx6Tdpm2e3baOf6wHLdBZPDBLF5RHnjcJWOFg+VuQ20BqKcdZC8Dk5hd5WCtvR6pEjWuGzmjfe1gW378pHoUA6QQDqesYQcro5Wlut8rr3B5EOd+8iXRc5XFo90kub4Ek/xj0Txf1IzzVxLBOohkUuo2QieSxWiTpkFtBJjlEqhqt6Z11iqSSdoZEYLC2SUqHOKU+HPFirXh2Cks/ScUQZRAZAm8Urer3PcAlkzfigmitY5ggZ22HTihcTb8FcK+HNDpx1VfpKc5gCjGWic4b0MwwEkWBVswqkuBonqGnYANAisBA2Qbs5Rol0kAACtOER2Z4lV2lYXEAcTZW2NmUAchZaPTx3Zm9TLVGyV03I6yE4himTYXWoxBhz0zI4G6BNxCVx0bop8Wbd3IoS6Cnsbj0YcvfZUDE8fqmS5JIospdZjnSFoI11L8tmnQevmr20jKPP5lA8ToQ8mzrX3GhB8isDa+D0oKyJgmItmae1qOBIJFv1ho4d6IOYANTYKLg2BCIueLa32tvsq70nkmLjGHlgNrOHjqCp9Fu3oNTzR8HD4oTXyhzDsfBD6OOohjAhdd97lzps0bm/ZMNjbxBB53RLEpczA4tyut2rDUoTik9M6Mm+0QOieIO6uop3Euaxz+rvwa4dto7muIcP2lc8BfYxHuaPUEfgFyalrjDK0t1ILhl55jrf0AXU6Hssi5jJfwDHn8k77szzjWi4VGyBVm6OTbIFXHVaMnZliTKM6LaqTVEdE7VJfAfJGSWElMcrBfZwPJYxLDGyi55ghaZ1J+kdmyU9BOuhqaIWsOSjR0IveyfMi2ZdIw0OxwpwvY33nWW8YTlRRte3tBckBlnwXCw0NkLiSRcDhqjBTVEzLGwcmtHwTxXpwikqR4+STlK2MTbIc+nDiiM+yiNdqnEHoqcBRMYqmsjdrwTcmJte4MicH9rK7LdxDt7G2g011TOKYQ6SwLrNB1A4ga2Ucjk01FFMajdsD4ViHWQuOpyOeO+18w+DlBFW2ZzmteLtDS5ozAgO2uSLa9yH9HZntq6ljzZsxLI28jGDr5i/oFOlidTZZ2NDwGdXKzYyR76Hg4bi/hpe4x8U5Ueljetdh10rWsDYxZttgNrbg96B1zGudldY+G7fNSDBTyDrY6gxtcBdpvdpvYg5Tw77oA/EmOfkpbygG75ntLYwOTR7zj6ea6cH5HxuPgJDDGt1ACA9KKvq8rdy653ta3E926s3WWjD5OyLX8Bw81Sq2jlnme43AvYX+q0AWA/HvupUGUgPg9IZZw5w3de9uzYb+IHNdRo3XGug1t3C2Vvwuq3hGFhjgxvK7u/kLo/0g6PVLomPhdcCxfGNHWve4+1oNu/ir44e4/sY8s+KLq83aPAIHXjVUz/1I2jaY2XmlYdW5j1bL6XkcNXu7thfzWjelE5LzI4PsQ6xAAyO5W23b6rY/TymriY/eUXTL5QlSKkqpYH0qY+URPGXMbNdwJPugg7X4K01JUJ45Q1IrGaltEe6S0ukolCrsatw0qRLHZZiF11G1MjiJS4IiVlsdyjGH0uZzW8Df5IKNukGU6Vkeiw1z3WHipUuEyFwGUix8vVWiCBrAAB/VOLVHAktmKXqpXo1YLAdwWSmqypbFG+R5s1jXPce5ouVzfHOmUsoIZ+jbYHKD2iXaNDj8bLVCDl0YZTSLfjfSGGHs3zv17LTe1t8x4LneOdJJJb5jlblLsg210aDzQmtnJBAOtxGD33u8+tvVFehPR418pkkB6hjxmPCTJ7sY7tie4W4q6hGCtkeUpOi3+zTBzHB17yc0waWtOlmi/atzN/QBW6o90p8C22y0lGizSfJ2aIqlRxirqnf8RffTqnlrfgS7xKuUs92kgAteL2OviFROkbsmITgi3bBHfdrdVaMKq+zb4Ly5amz2Yq4JkOoo6Zx7cbge7Uev5qXRwMa3stDGfE/mp74mHW11HncDpyQkx3NvREDjPUsj+rle63IBtrnv7QTkWFAEhxta4FtfMBEui1AS6SY7EdWzyN3u9bDyRStoM+o0c29tleGJuCfkw5cqU2iD0fpm9a4O95ljY6F1xe/gq1029oJZIYaUtOW4LyA9uYbtA2c7TbYceSo/TbGsRZJkkmBsDlc0MGaM7EFo1Hj3qriZwuScxDxqbcDr4cFqxY9fYyZJh8VrpXl7zd0wcXONrukve5tpckN9U+yqNm2sczTGb8SPd+BZ6INJJlBAOrXBzfA21/0J1kgILeZBZ5g2Hndvot6dGRqyVJVHMC0kAXI5sNxcA8gbEfe8V2/CZ3VFNDLbV7AXW2zDR3xBXn+KYmQO37JJHO4yvv8APzXcPZVXZ6QxcYnm19+reczT65lDPDnErilxYV+iP5fJJHerKysn4dGj3WAzgIc24eL/AAUJ+DvZwv3jVPdBq7roB27kaEHcKzdUefwTSwxGj6iSKdDCS61lbsPpwxo01tqVuION/gE61q6GJRdnZczmqNrpXSss2VCJXPaDVGPD6hw3LWt/fe1p+BXEoa7Vu9sxdcm5IY3n43XafaXCXYbUgfZY7ybIwn4Arz2yexB4ZHDwJvb4kLRidIjkVsNtqrttfVsbn993Egfwro3Rn2nYZHGyAslpGss0Z2Z2d5zx3NybklwC4w+QmQAcWNHxTlWAS/vDXfK/zKaa5Aj9J6NZ05w0/wDfUvnMxp9CborRV8U8Ykhe2SN18r2G7XWJBsRvqCPJeU5IAS4/dcPh+a7H0I9pdJHDFS1Dfo3VNZE1+phcANHOduwm1zfS53UXCiilYW6edFuvHXxj9NHrYf8AUYN2+I3H9VVqKptYhdcieHaixB2I1BB43XOOmmE/RpesYP0cpOg2a/cjwO481h9Vi/Mj0fR5vyP/AEaS1ttQtJqyzSUPD9PJaPmBZY8Fh2ehSOidDG/8nET9bO796RxHzXGOnHT+rqXzQNLYYWSOjIhcSZMrnNJMuhLTl2FhY63XZSMlAyNtwTTgC2hF49T3HVeaYmaDvd+X5r2sUfpR4OWVzb+5cMAnZVUzqSfUxAyQSbvjDSRIwHctDbPy8s45KuVlMYnuY+12vdexuDoMpB5HQ35FbYNU9VNFJylue9tgHjza5wT+NRXi01dDeN3fHmLYnd9rZT3FiolTJvZBMmbKfFh/A/L91KV/ZbzAt5hw/AtUaF1we/XzH9L+qxUO1HJwJ9d/imsFE6lkJPZ94uBbztZxI+Wi6T7Jaw/TQ1vuva5pHIBhePEZm29Oa5ozsXNu2XAtA4NN/wAmo1g9dJTTRdSSJYnOJI1Bv9U8xqR3hwTLqhH3Z6ZypKLhdWZYYpCLGSNjyOWZoNviksxc430axh9K8uZqHDbwXVcL6QRzMDm+Y71wPBcQzAA+Cvfs7x9kczqWSwLrujP2ubfFUkr2JF+DpwrwdmuTzJSeFlqAnWFToobaparKS4BGxGjbNFJE/wB2RjmHwcLLzDjFGYpZYnaFkjoj+ySL+BsD5r1OvNftAzur6kuGV4ncLfq6ZD5tynzVMbEkisvlsWu5N+RUtmuXvaW/O3zCHZtge8eu4UiCU5Gni0j8v4QnTA0TIhfL3tc3zFyPwTVTEC3xZ8Wn8gno25R914Pkf7BYqhZp/VcR5H+xT+BTvHR3FXsYxvvNyt0PgNjwRzFqdlXA+M6Fw7N/quGrSPNQsAo2mFhFjdjfkEUENiLKEop6KRk07Rx573RlzHizmktcORGhWuGxddURRD68jWn7t7u+AKsntPwoxltUwdl9mSdz7dl3mBbxA5oX7NIusqXyH/pR6dzpOyPgHrzFh/qcT2ffXsuf2/c6PW9o24bDwC821VPklcz7D5R+45w/gXpUNu5cA6YwZK6qHJ7nf+Q5v4168TxJMCsFsv3Xn4OH8K3mqHDtb2j1B2cDoWnuINvNZLN+6Mf5rfzJiqFmvv8A/Gz4liZiojx5Q67CS24c2+jgDu13eNuR34rE7srgNxrbzsR8h6pmnOvcfx/I2Sn1c25ItcEjfu/LySeB/JOGJAXDG5nuYBzylttv3fitvpcg0c7UhtmR/a7Ni9w424D+i0o5WMFshsWljiD2tbkEHxA9CiFLVwNBs1zTaxuL6j3XX8RY+PemW/Ij/wAF7wz2pVjYmN+jtflaG5srhcDQaA22CSpVRO7N/isboDbtchrtx380keEQcmS8Vwv6LIC33SVFxyYtMczCQWkOBG4IR7HZ2zR6HUKvT9qEtO4ShPQ3Rmfr6aKQSZg5jTcAa3CNRxW5rjvsU6T5I3U0lzlJLO4HcevzXW6esD9goPsslomJLULNlwTN1yT23YKM0VU0auBheRvcdqM+gcPRdayqh+2KAuomW2E7Cf3XgfGyaHYsujz9VRnUjucLjlv+KcobOvyIJ8x2rfAqTWgZgORLT5/3TGGWGvJ4v4H+xVq2TvQRJv8AtR/Fv/5KaqdWO72A+bd/k5ONsLX+q8tPgf7OTcx7I/Vc5p8D/tyYU7N0cxB8LGW7TC1unkNldaSpbI0Ob/UKg4XERFGeBYz/AEhFqWocw3abH4HxU2h0wv05p+sw+qba9onPHjHZ/wDCqj7KqcCklk4vmt5MaLfFzlcIsRbKwxyDR7Sw94cLH5qN0Q6Lmjo2wOfncHvcXAWBzO008LKPGsibLc7xOKCLBr6Lh3tRhyV8x+0yI+oI/gXdzHYrjXtghtWRn7cbB6Pk/mV4vZBlHmfbP4hvkL/yhM17+zJ95rfLW3+kJy2a360n5fzKPWnsH9Z5+AuP9SZ9AXYOi3t6ef8AsJ2XVzTa4t2uQO1z8D5plnDu/uP996K0EIe2qGulKZW25sliJB7rZvRSbpFKtjlO6+lveGX9ptreun7ymNd7tgC57Sy3JwsGk/5ChtMZNC083A97NSfT5KVE9w0LwA4ZwNL3F9O7Yj0VUybRJjw9jgDI9wdx05aD4ALCWbrO2Zg0ncd+xPnv5pJtC7NhDIw7FPvpnOaTY7K/R4Y07hZxCnjjicSBsp0O2cx6KVRjqdDa5IXoXopITGCV5zw3WqBGxk/FejuikOWMKMtMtH+wsoWVhqylOMKre0s/+3T6X/w7dxMjQD8VaUD6bQ56CqHKF7h4sGYfEBNHsV9Hmet4tHDK4nv2KiwaOc3mLjy1Cnvj38Hj8QhkklnNcOAB9P7KzJoINdcHvaD5t3/FOyah/e0P89j8ymGG3g13+V3+/inoja1+Bcw+DgbfMpgHbOjFVHJSwuBBvGweYABHqp00It2SqR0GaTTxgd5876roNBTBo13KVhQ7glGS65Gg28UcfUAODVikygWCz9EaXZ+Kyzk5O0aoxSVMZnzXuBcLkftkb+npHcxIP3XMP4rtIVG9qvR1k9OZrkSQB7m8iCBmBHkFSE/klKF9HCqce54ud6W/lTFWwlsbQCS4uIAGpOgAA/ZT0X1fuO+OcfiifRoj6dSBwuLj1JefxC0Poiuxqh6AYhIA4Qhv33tbpw0Fyrh0G9n1VDWMfO2J0JZLFI0PcXFksbmEWy24jirxjONuhlDA27bD6xCjUHSQ9fGCywLtTnJsCbE2skrQ+7o5/iHssrIpXiF7C1pIYSXXeL6F1m2BLTqNeSrlThdRE8QztaHZrg5cxF9NxY6248gu5YhiLm1LowBo61wTqCdD3aLnvtglayrjNyHGJrm23Lg8j8vQLk6aOa0UE04Ozo7X4SaeHupKYGSv7TIXFp1Gg8/K90k9ITZ0414CGYq/r2lgO6jXuE3HSvvdqU4qjMNfBURZtusbr+0F6MwgWY3wC5PVYc6QMLhqHNPxC67h0do2+AUcvgrjCLZEjImQ1YLFLkylDpmUeuIdG9u+Zjh6ghbdWsiNdyZ1I8wOjd2WAEvcRoBc7W2HgsT9F6xsYf8ARajKL3d1Mmg52te3eu00TqahvZjWPe54dJk7b7Pd2c1r2GwCL4XjLni7Q63Msc0f5gun6tcqSKQ9JLjZ5tppAQBrpeM30NxtcenorD0U6Nz4hIY4ANGAve8kMZY2BcQCbngALnXkSu24nS0dVpU08T77Oc0NffmHizgfAoj0Q6NU9CyUUxcWzSdYcxzFtmhoYHblosTr9oqkM6ktE54JQ7KfgHs9rqcW6+Ai97DrOO+7VZ6To9UNIL5YyBuAHfirRdIpnNsRRSdgKOQtCk01VbdQhx8VlYOTTN7img2yYHZCcawV1XDJE+Qxh4y3aATY+KUDiETpJC7yV4SshOPHo52z2M043qZ/dy6NjHG/JTcL9k9LBPHMJqh7oyCGu6rKbNy62Zfv3XQElfmzPxQExHozDM7M4vBtbslo+YKjR9C6YEG8pI5vH4NVkWrjYLuTOpA3/gMGcyFpLja5LjwFth4IbjvRCgqHNqKplzEw2eZHsDGN7RJsQPMom7ESNwsV9RHkySWLXAXHMcrcknuebKe07o5S+u6N3Nrkc89Tr37pK/N+ht0bBEAOAjb+SSH4pfxjfhn8HI6Os11VgoappQFmFm6OYfQ5RqtRkDMbgbd5HzXRqaKzR4LlUs+UttzCvuFdIGGMdYQ095STVjQdB8NWcqj0tcx4u0g+Ck3UqKWYyrBbyWyS44pVbjTIyesexhN9ON+K2ocZba+ezTtdpF7dxF1Gkr4o+sL7MIklZ7t3XZI4cLk3381th2OQvB7V/FhB9HBYHqVM9SCUoXQUOMxkgCRhPgfyRHCsTjku1rmuIFzbkdjby3QMVVPI73duOQBCOl/TB2HPgjhhDwcssmupjJc3I0cHki9zpoN1owJykR9Qoxh0dFaUpXWaT3IZh2NxTRMlY7svFxcWcObXNOxHJSfpbXiwK0S0rMMdsHU7N1s5qnGDiEy6A3usKTNvNMbjCKUrbNUBjUTY2wWjGiGVmbpXWbJKpEwkStHygG11pLHmIN9uA2ROIeIwscRrY31tx7ig2OYVNK9pZKxjQ23aaXEn1CLVlM1vazW81WulWIuaYg3XMDsbbW/NSyr6G2aMMvrSTGHYJL/9qP8A8f8AVJCvpsv2G+pSWK18G76vn/hHjAUevxAMGiEwYoOJU0PjeNSF7B4ZDp6p0j7o1LUCwDkIqq6KIaEXQM4g+d9hoLonHSMJxEgsyHiB3LokUwsLkLizJTGGhpsdEekxOVzB+kNwErjYU6L9jGOw0zC+RwsOWp9AqlhftKjqJC1kb7DidEDgm64ESdo96zTwxRG7QF3BHcmWOaZj5HOIsHnNtcg2AOnkpUNPQ3BcHE/rEgejbKof8SOfuRaN+YJXijd0Os00qTLGa+kb7kQPl+agy1jCSWwwgnc9W0uPiSENATUs1imUUuhZTlLthF9Q49w5AAD0CbE5abg2UF1TZaMlzFNQqZc8HxUP7Lt/mir1Q4XEbbqxYdigNmuOqzSxfBohO+wtTR63UxMwnROopUCUrZlVvpN0zpqPsOe0ykaMvt3u5BHprEEE2HcbH1VVreiuGPvmibmJuXguLr8y66ZJeRWwg/Ec9MJL3D23uNLXGliqdLj0rW/4rt7aaqyYtSllO2KDM9nu87C2myrLOjszm2DCPEKiSEba0ZxLFXmP3nO04qsY/IGNp+uc5oc15FgT9n0VzHR2cixCrftIf1IpmSw5yA+3atb3eQXTVqjscnGVj1FizMjcskNraZ4yXefaSVKbjI4UzPU/kkkUP0os8v6n+xB6wrR9S4cSkDdNyhMiI0C551N1Z8HpMougdFHqrAyoytTIVhM2PknWyGx10VdbVku0KNQklqIDajqMt1uKy6g1Lw3RNg6LjidHLcorRV9tCg1FFdTxFZccWAVItdD56q50UNsvBSIKe5uicODVTaWNZjiA3TzOTbnwF1xxsDZa/SCCCOBun48Mnk91hHe7RTKfotIffkA+6LoBLJh1U6WMOAtccVI6p53dbwCawujEEYYHEgX1da+qldZyUmURElw0O95zz52+Sq/SHolNo+llIsQXMdqHDjZ24KuwSSp0w9gzCIMjALk6C4O4PFEMwWssN9tCsRt5hFuzqNZ5SB2RcoHNgENZZ1VHmc0mwJNgPJHZor7aLWGHKN7rk6A0Ax0Iw8f9vH6JI/ZJdbOpHlZjk44XUOGS4Uhr0wCbTGy2lqVDEhWuZGwUEKJ9yjormsaqpDLZOSVBKaxaJ8tWXuupkUt0MoYHPPZBce4E/JW3C+ilVJa0Zb3u0RRzMUkwaFvLVhWei9nrz/iyAdzR+JVgoegtKz3ml5/WN/ghyR1M5lFKXGzQXHk0En4Ky4XhFXJtEWjm82+G66NS4bDH7jGt8AApOcBBz+A8Su4Z0aa0Ay9p3j2fRHIqdjBZrQPALZ9U0bkKLLi8Td3D1CXbDSJoal1feg8nSSIbXPgCfkEw/pI4+7FIf2CPmuphtFhDAtlVnYvVO92nf5loTZfXv+oxvi4n5BdwO5FrMgHFNPrGDchVCrw3ECCQ9gPIA/NUrEBiQcWuIHrqioIHNnWpcaibu5C8S6WwMaTmF+GoXKzg9W/3pbJt3Rd7vflcUeCBzOrdHOl8NUcl7SD6vMcwrIuN4Bhn0SQSsNyNCDxC6bg+OsmFtncQUJRCpBZJK6SQY8jU6lMSSTCjhWHLCS4JgojgUYc8ZgD4gFJJMhGdn6L0zA0WY0bbNAVygaFhJCQYjxTUhWEkiHZCqHnmfVDJpDzPqkkqIUxEwHcA+IRCCnZ9lvoFlJcwE2OJvIegT7WjkkkkYyNwFlJJAYRVZ6UNFtgkkmh2LMriacsJKpI1kWtIbSNtprwWUkAnQKdxyjU7JJJJRj//2Q==">
            <a:hlinkClick r:id="rId5"/>
          </p:cNvPr>
          <p:cNvSpPr>
            <a:spLocks noChangeAspect="1" noChangeArrowheads="1"/>
          </p:cNvSpPr>
          <p:nvPr/>
        </p:nvSpPr>
        <p:spPr bwMode="auto">
          <a:xfrm>
            <a:off x="28575" y="-2171700"/>
            <a:ext cx="3429000" cy="4533900"/>
          </a:xfrm>
          <a:prstGeom prst="rect">
            <a:avLst/>
          </a:prstGeom>
          <a:noFill/>
          <a:ln w="9525">
            <a:noFill/>
            <a:miter lim="800000"/>
            <a:headEnd/>
            <a:tailEnd/>
          </a:ln>
        </p:spPr>
        <p:txBody>
          <a:bodyPr/>
          <a:lstStyle/>
          <a:p>
            <a:endParaRPr lang="en-US" dirty="0">
              <a:latin typeface="Calibri" pitchFamily="34" charset="0"/>
            </a:endParaRPr>
          </a:p>
        </p:txBody>
      </p:sp>
      <p:pic>
        <p:nvPicPr>
          <p:cNvPr id="40970" name="Picture 15"/>
          <p:cNvPicPr>
            <a:picLocks noChangeAspect="1" noChangeArrowheads="1"/>
          </p:cNvPicPr>
          <p:nvPr/>
        </p:nvPicPr>
        <p:blipFill>
          <a:blip r:embed="rId6" cstate="print"/>
          <a:srcRect/>
          <a:stretch>
            <a:fillRect/>
          </a:stretch>
        </p:blipFill>
        <p:spPr bwMode="auto">
          <a:xfrm>
            <a:off x="2895600" y="1524000"/>
            <a:ext cx="3381375" cy="44735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r>
              <a:rPr lang="en-US" dirty="0" smtClean="0"/>
              <a:t>Today’s Goals</a:t>
            </a:r>
          </a:p>
        </p:txBody>
      </p:sp>
      <p:sp>
        <p:nvSpPr>
          <p:cNvPr id="3" name="Content Placeholder 2"/>
          <p:cNvSpPr>
            <a:spLocks noGrp="1"/>
          </p:cNvSpPr>
          <p:nvPr>
            <p:ph idx="1"/>
          </p:nvPr>
        </p:nvSpPr>
        <p:spPr/>
        <p:txBody>
          <a:bodyPr rtlCol="0">
            <a:normAutofit/>
          </a:bodyPr>
          <a:lstStyle/>
          <a:p>
            <a:pPr fontAlgn="auto">
              <a:spcAft>
                <a:spcPts val="0"/>
              </a:spcAft>
              <a:buFont typeface="Arial" pitchFamily="34" charset="0"/>
              <a:buNone/>
              <a:defRPr/>
            </a:pPr>
            <a:r>
              <a:rPr lang="en-US" dirty="0" smtClean="0"/>
              <a:t>We will. . .</a:t>
            </a:r>
          </a:p>
          <a:p>
            <a:pPr fontAlgn="auto">
              <a:spcAft>
                <a:spcPts val="0"/>
              </a:spcAft>
              <a:buFont typeface="Arial" pitchFamily="34" charset="0"/>
              <a:buChar char="•"/>
              <a:defRPr/>
            </a:pPr>
            <a:r>
              <a:rPr lang="en-US" dirty="0" smtClean="0"/>
              <a:t>Continue to </a:t>
            </a:r>
            <a:r>
              <a:rPr lang="en-US" b="1" dirty="0" smtClean="0"/>
              <a:t>Analyze </a:t>
            </a:r>
            <a:r>
              <a:rPr lang="en-US" dirty="0" smtClean="0"/>
              <a:t>characteristics of college-ready writing</a:t>
            </a:r>
          </a:p>
          <a:p>
            <a:pPr fontAlgn="auto">
              <a:spcAft>
                <a:spcPts val="0"/>
              </a:spcAft>
              <a:buFont typeface="Arial" pitchFamily="34" charset="0"/>
              <a:buChar char="•"/>
              <a:defRPr/>
            </a:pPr>
            <a:r>
              <a:rPr lang="en-US" b="1" dirty="0" smtClean="0"/>
              <a:t>Differentiate </a:t>
            </a:r>
            <a:r>
              <a:rPr lang="en-US" dirty="0" smtClean="0"/>
              <a:t>learning to address specific expressed needs of Monett teachers.</a:t>
            </a:r>
          </a:p>
          <a:p>
            <a:pPr fontAlgn="auto">
              <a:spcAft>
                <a:spcPts val="0"/>
              </a:spcAft>
              <a:buFont typeface="Arial" pitchFamily="34" charset="0"/>
              <a:buChar char="•"/>
              <a:defRPr/>
            </a:pPr>
            <a:r>
              <a:rPr lang="en-US" b="1" dirty="0" smtClean="0"/>
              <a:t>Plan</a:t>
            </a:r>
            <a:r>
              <a:rPr lang="en-US" dirty="0" smtClean="0"/>
              <a:t> next steps for developing CRW skills in Monett students.</a:t>
            </a:r>
          </a:p>
          <a:p>
            <a:pPr fontAlgn="auto">
              <a:spcAft>
                <a:spcPts val="0"/>
              </a:spcAft>
              <a:buFont typeface="Arial" pitchFamily="34" charset="0"/>
              <a:buChar char="•"/>
              <a:defRPr/>
            </a:pPr>
            <a:endParaRPr lang="en-US" dirty="0"/>
          </a:p>
        </p:txBody>
      </p:sp>
      <p:pic>
        <p:nvPicPr>
          <p:cNvPr id="19459"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dirty="0" smtClean="0"/>
              <a:t>Agenda</a:t>
            </a:r>
          </a:p>
        </p:txBody>
      </p:sp>
      <p:sp>
        <p:nvSpPr>
          <p:cNvPr id="3" name="Content Placeholder 2"/>
          <p:cNvSpPr>
            <a:spLocks noGrp="1"/>
          </p:cNvSpPr>
          <p:nvPr>
            <p:ph idx="1"/>
          </p:nvPr>
        </p:nvSpPr>
        <p:spPr>
          <a:noFill/>
        </p:spPr>
        <p:txBody>
          <a:bodyPr rtlCol="0">
            <a:normAutofit fontScale="92500"/>
          </a:bodyPr>
          <a:lstStyle/>
          <a:p>
            <a:pPr fontAlgn="auto">
              <a:spcAft>
                <a:spcPts val="0"/>
              </a:spcAft>
              <a:buFont typeface="Wingdings" pitchFamily="2" charset="2"/>
              <a:buChar char="§"/>
              <a:defRPr/>
            </a:pPr>
            <a:r>
              <a:rPr lang="en-US" dirty="0" err="1" smtClean="0"/>
              <a:t>Teambuilder</a:t>
            </a:r>
            <a:endParaRPr lang="en-US" dirty="0" smtClean="0"/>
          </a:p>
          <a:p>
            <a:pPr lvl="0" fontAlgn="auto">
              <a:spcAft>
                <a:spcPts val="0"/>
              </a:spcAft>
              <a:buFont typeface="Wingdings" pitchFamily="2" charset="2"/>
              <a:buChar char="§"/>
              <a:defRPr/>
            </a:pPr>
            <a:r>
              <a:rPr lang="en" dirty="0" smtClean="0"/>
              <a:t>Card Sort---building on what we have learned</a:t>
            </a:r>
            <a:endParaRPr lang="en-US" dirty="0" smtClean="0">
              <a:solidFill>
                <a:srgbClr val="FF0000"/>
              </a:solidFill>
            </a:endParaRPr>
          </a:p>
          <a:p>
            <a:pPr fontAlgn="auto">
              <a:spcAft>
                <a:spcPts val="0"/>
              </a:spcAft>
              <a:buFont typeface="Wingdings" pitchFamily="2" charset="2"/>
              <a:buChar char="§"/>
              <a:defRPr/>
            </a:pPr>
            <a:r>
              <a:rPr lang="en-US" dirty="0" smtClean="0"/>
              <a:t>Break</a:t>
            </a:r>
          </a:p>
          <a:p>
            <a:pPr fontAlgn="auto">
              <a:spcAft>
                <a:spcPts val="0"/>
              </a:spcAft>
              <a:buFont typeface="Wingdings" pitchFamily="2" charset="2"/>
              <a:buChar char="§"/>
              <a:defRPr/>
            </a:pPr>
            <a:r>
              <a:rPr lang="en-US" dirty="0" smtClean="0"/>
              <a:t>Self-Selected Break-Out  Learning Sessions</a:t>
            </a:r>
          </a:p>
          <a:p>
            <a:pPr fontAlgn="auto">
              <a:spcAft>
                <a:spcPts val="0"/>
              </a:spcAft>
              <a:buFont typeface="Wingdings" pitchFamily="2" charset="2"/>
              <a:buChar char="§"/>
              <a:defRPr/>
            </a:pPr>
            <a:r>
              <a:rPr lang="en-US" dirty="0" smtClean="0"/>
              <a:t>Lunch</a:t>
            </a:r>
          </a:p>
          <a:p>
            <a:pPr fontAlgn="auto">
              <a:spcAft>
                <a:spcPts val="0"/>
              </a:spcAft>
              <a:buFont typeface="Wingdings" pitchFamily="2" charset="2"/>
              <a:buChar char="§"/>
              <a:defRPr/>
            </a:pPr>
            <a:r>
              <a:rPr lang="en-US" dirty="0" smtClean="0"/>
              <a:t>Inside-Outside Circle---Sharing Major </a:t>
            </a:r>
            <a:r>
              <a:rPr lang="en-US" dirty="0" err="1" smtClean="0"/>
              <a:t>Learnings</a:t>
            </a:r>
            <a:endParaRPr lang="en-US" dirty="0" smtClean="0"/>
          </a:p>
          <a:p>
            <a:pPr fontAlgn="auto">
              <a:spcAft>
                <a:spcPts val="0"/>
              </a:spcAft>
              <a:buFont typeface="Wingdings" pitchFamily="2" charset="2"/>
              <a:buChar char="§"/>
              <a:defRPr/>
            </a:pPr>
            <a:r>
              <a:rPr lang="en-US" dirty="0" smtClean="0"/>
              <a:t>Join the Conversation – Forwarding Quotes</a:t>
            </a:r>
          </a:p>
          <a:p>
            <a:pPr fontAlgn="auto">
              <a:spcAft>
                <a:spcPts val="0"/>
              </a:spcAft>
              <a:buFont typeface="Wingdings" pitchFamily="2" charset="2"/>
              <a:buChar char="§"/>
              <a:defRPr/>
            </a:pPr>
            <a:r>
              <a:rPr lang="en-US" dirty="0" smtClean="0"/>
              <a:t>Closure, Next Steps, and Take-</a:t>
            </a:r>
            <a:r>
              <a:rPr lang="en-US" dirty="0" err="1" smtClean="0"/>
              <a:t>Aways</a:t>
            </a:r>
            <a:endParaRPr lang="en-US" dirty="0"/>
          </a:p>
        </p:txBody>
      </p:sp>
      <p:pic>
        <p:nvPicPr>
          <p:cNvPr id="23555" name="Picture 3"/>
          <p:cNvPicPr>
            <a:picLocks noChangeAspect="1"/>
          </p:cNvPicPr>
          <p:nvPr/>
        </p:nvPicPr>
        <p:blipFill>
          <a:blip r:embed="rId3" cstate="print"/>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Exit Slips</a:t>
            </a:r>
            <a:endParaRPr lang="en-US" dirty="0"/>
          </a:p>
        </p:txBody>
      </p:sp>
      <p:sp>
        <p:nvSpPr>
          <p:cNvPr id="3" name="Text Placeholder 2"/>
          <p:cNvSpPr>
            <a:spLocks noGrp="1"/>
          </p:cNvSpPr>
          <p:nvPr>
            <p:ph type="body" idx="1"/>
          </p:nvPr>
        </p:nvSpPr>
        <p:spPr/>
        <p:txBody>
          <a:bodyPr/>
          <a:lstStyle/>
          <a:p>
            <a:r>
              <a:rPr lang="en-US" dirty="0" smtClean="0"/>
              <a:t>Go to the wiki at ozarkscrwp.wikispaces.com</a:t>
            </a:r>
          </a:p>
          <a:p>
            <a:r>
              <a:rPr lang="en-US" dirty="0" smtClean="0"/>
              <a:t>Go to Monett presentations page</a:t>
            </a:r>
          </a:p>
          <a:p>
            <a:r>
              <a:rPr lang="en-US" dirty="0" smtClean="0"/>
              <a:t>Click on </a:t>
            </a:r>
            <a:r>
              <a:rPr lang="en-US" dirty="0" smtClean="0">
                <a:hlinkClick r:id="rId2"/>
              </a:rPr>
              <a:t>Plus/Delta </a:t>
            </a:r>
            <a:r>
              <a:rPr lang="en-US" dirty="0" err="1">
                <a:hlinkClick r:id="rId2"/>
              </a:rPr>
              <a:t>P</a:t>
            </a:r>
            <a:r>
              <a:rPr lang="en-US" dirty="0" err="1" smtClean="0">
                <a:hlinkClick r:id="rId2"/>
              </a:rPr>
              <a:t>adlet</a:t>
            </a:r>
            <a:r>
              <a:rPr lang="en-US" dirty="0" smtClean="0">
                <a:hlinkClick r:id="rId2"/>
              </a:rPr>
              <a:t> </a:t>
            </a:r>
            <a:r>
              <a:rPr lang="en-US" dirty="0" smtClean="0"/>
              <a:t>board</a:t>
            </a:r>
          </a:p>
          <a:p>
            <a:r>
              <a:rPr lang="en-US" dirty="0" smtClean="0"/>
              <a:t>Add one plus note and one delta (change) note</a:t>
            </a:r>
          </a:p>
          <a:p>
            <a:endParaRPr lang="en-US" dirty="0"/>
          </a:p>
        </p:txBody>
      </p:sp>
    </p:spTree>
    <p:extLst>
      <p:ext uri="{BB962C8B-B14F-4D97-AF65-F5344CB8AC3E}">
        <p14:creationId xmlns:p14="http://schemas.microsoft.com/office/powerpoint/2010/main" val="78101183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457200" y="274637"/>
            <a:ext cx="8229600" cy="1143200"/>
          </a:xfrm>
          <a:prstGeom prst="rect">
            <a:avLst/>
          </a:prstGeom>
        </p:spPr>
        <p:txBody>
          <a:bodyPr lIns="91425" tIns="91425" rIns="91425" bIns="91425" anchor="b" anchorCtr="0">
            <a:noAutofit/>
          </a:bodyPr>
          <a:lstStyle/>
          <a:p>
            <a:pPr>
              <a:buNone/>
            </a:pPr>
            <a:r>
              <a:rPr lang="en" sz="3500" dirty="0" smtClean="0"/>
              <a:t>Funds </a:t>
            </a:r>
            <a:r>
              <a:rPr lang="en" sz="3500" dirty="0"/>
              <a:t>of </a:t>
            </a:r>
            <a:r>
              <a:rPr lang="en" sz="3500" dirty="0" smtClean="0"/>
              <a:t>Knowledge: Our Natural Resources</a:t>
            </a:r>
            <a:endParaRPr lang="en" sz="3500" dirty="0"/>
          </a:p>
        </p:txBody>
      </p:sp>
      <p:sp>
        <p:nvSpPr>
          <p:cNvPr id="36" name="Shape 36"/>
          <p:cNvSpPr txBox="1">
            <a:spLocks noGrp="1"/>
          </p:cNvSpPr>
          <p:nvPr>
            <p:ph type="body" idx="1"/>
          </p:nvPr>
        </p:nvSpPr>
        <p:spPr>
          <a:xfrm>
            <a:off x="457200" y="1600201"/>
            <a:ext cx="8229600" cy="4967599"/>
          </a:xfrm>
          <a:prstGeom prst="rect">
            <a:avLst/>
          </a:prstGeom>
        </p:spPr>
        <p:txBody>
          <a:bodyPr lIns="91425" tIns="91425" rIns="91425" bIns="91425" anchor="t" anchorCtr="0">
            <a:noAutofit/>
          </a:bodyPr>
          <a:lstStyle/>
          <a:p>
            <a:pPr marL="342900" lvl="0" rtl="0">
              <a:lnSpc>
                <a:spcPct val="115000"/>
              </a:lnSpc>
              <a:spcBef>
                <a:spcPts val="0"/>
              </a:spcBef>
              <a:buNone/>
            </a:pPr>
            <a:r>
              <a:rPr lang="en" sz="2400" b="1" dirty="0"/>
              <a:t>Goal: to appreciate personal and group resources</a:t>
            </a:r>
          </a:p>
          <a:p>
            <a:r>
              <a:rPr lang="en-US" sz="2400" dirty="0" smtClean="0"/>
              <a:t>U</a:t>
            </a:r>
            <a:r>
              <a:rPr lang="en" sz="2400" dirty="0" smtClean="0"/>
              <a:t>se for back to school activity as a needs/strengths assessment of your students</a:t>
            </a:r>
          </a:p>
          <a:p>
            <a:r>
              <a:rPr lang="en-US" sz="2400" dirty="0" smtClean="0"/>
              <a:t>U</a:t>
            </a:r>
            <a:r>
              <a:rPr lang="en" sz="2400" dirty="0" smtClean="0"/>
              <a:t>se in PD to think about student strengths</a:t>
            </a:r>
          </a:p>
          <a:p>
            <a:r>
              <a:rPr lang="en-US" sz="2400" dirty="0" smtClean="0"/>
              <a:t>Use in PD to learn what we teachers bring to the team—our collective brain</a:t>
            </a:r>
          </a:p>
          <a:p>
            <a:r>
              <a:rPr lang="en-US" sz="2400" dirty="0" smtClean="0"/>
              <a:t>Use in PD to plan for how to use each other as resources</a:t>
            </a:r>
            <a:endParaRPr lang="en" sz="2400" dirty="0"/>
          </a:p>
          <a:p>
            <a:endParaRPr lang="en" sz="2400" dirty="0"/>
          </a:p>
        </p:txBody>
      </p:sp>
      <p:pic>
        <p:nvPicPr>
          <p:cNvPr id="4" name="Picture 3" descr="tree_of_life.jpg"/>
          <p:cNvPicPr>
            <a:picLocks noChangeAspect="1"/>
          </p:cNvPicPr>
          <p:nvPr/>
        </p:nvPicPr>
        <p:blipFill>
          <a:blip r:embed="rId3" cstate="print"/>
          <a:stretch>
            <a:fillRect/>
          </a:stretch>
        </p:blipFill>
        <p:spPr>
          <a:xfrm>
            <a:off x="6934200" y="4648200"/>
            <a:ext cx="2209800" cy="2209800"/>
          </a:xfrm>
          <a:prstGeom prst="rect">
            <a:avLst/>
          </a:prstGeom>
          <a:blipFill>
            <a:blip r:embed="rId4" cstate="print"/>
            <a:tile tx="0" ty="0" sx="100000" sy="100000" flip="none" algn="tl"/>
          </a:blipFill>
        </p:spPr>
      </p:pic>
    </p:spTree>
    <p:extLst>
      <p:ext uri="{BB962C8B-B14F-4D97-AF65-F5344CB8AC3E}">
        <p14:creationId xmlns:p14="http://schemas.microsoft.com/office/powerpoint/2010/main" val="2158284172"/>
      </p:ext>
    </p:extLst>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
                                            <p:txEl>
                                              <p:pRg st="1" end="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6">
                                            <p:txEl>
                                              <p:pRg st="2" end="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6">
                                            <p:txEl>
                                              <p:pRg st="3" end="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5" name="Shape 35"/>
          <p:cNvSpPr txBox="1">
            <a:spLocks noGrp="1"/>
          </p:cNvSpPr>
          <p:nvPr>
            <p:ph type="title"/>
          </p:nvPr>
        </p:nvSpPr>
        <p:spPr>
          <a:xfrm>
            <a:off x="457200" y="274637"/>
            <a:ext cx="8229600" cy="1143200"/>
          </a:xfrm>
          <a:prstGeom prst="rect">
            <a:avLst/>
          </a:prstGeom>
        </p:spPr>
        <p:txBody>
          <a:bodyPr lIns="91425" tIns="91425" rIns="91425" bIns="91425" anchor="b" anchorCtr="0">
            <a:noAutofit/>
          </a:bodyPr>
          <a:lstStyle/>
          <a:p>
            <a:pPr>
              <a:buNone/>
            </a:pPr>
            <a:r>
              <a:rPr lang="en"/>
              <a:t>Teambuilder--Funds of Knowledge</a:t>
            </a:r>
          </a:p>
        </p:txBody>
      </p:sp>
      <p:sp>
        <p:nvSpPr>
          <p:cNvPr id="36" name="Shape 36"/>
          <p:cNvSpPr txBox="1">
            <a:spLocks noGrp="1"/>
          </p:cNvSpPr>
          <p:nvPr>
            <p:ph type="body" idx="1"/>
          </p:nvPr>
        </p:nvSpPr>
        <p:spPr>
          <a:xfrm>
            <a:off x="457200" y="1600201"/>
            <a:ext cx="8229600" cy="4967599"/>
          </a:xfrm>
          <a:prstGeom prst="rect">
            <a:avLst/>
          </a:prstGeom>
        </p:spPr>
        <p:txBody>
          <a:bodyPr lIns="91425" tIns="91425" rIns="91425" bIns="91425" anchor="t" anchorCtr="0">
            <a:noAutofit/>
          </a:bodyPr>
          <a:lstStyle/>
          <a:p>
            <a:pPr marL="342900" lvl="0" rtl="0">
              <a:lnSpc>
                <a:spcPct val="115000"/>
              </a:lnSpc>
              <a:spcBef>
                <a:spcPts val="0"/>
              </a:spcBef>
              <a:buNone/>
            </a:pPr>
            <a:r>
              <a:rPr lang="en" sz="2400" b="1" dirty="0"/>
              <a:t>Goal: to appreciate personal and group resources</a:t>
            </a:r>
          </a:p>
          <a:p>
            <a:endParaRPr lang="en" sz="2400" dirty="0"/>
          </a:p>
          <a:p>
            <a:pPr marL="342900" lvl="0" algn="ctr" rtl="0">
              <a:lnSpc>
                <a:spcPct val="115000"/>
              </a:lnSpc>
              <a:spcBef>
                <a:spcPts val="0"/>
              </a:spcBef>
              <a:buClr>
                <a:schemeClr val="dk1"/>
              </a:buClr>
              <a:buSzPct val="45833"/>
              <a:buFont typeface="Arial"/>
              <a:buNone/>
            </a:pPr>
            <a:r>
              <a:rPr lang="en" sz="2400" dirty="0"/>
              <a:t>What do you bring to the table that your colleagues don’t know about</a:t>
            </a:r>
            <a:r>
              <a:rPr lang="en" sz="2400" dirty="0" smtClean="0"/>
              <a:t>?</a:t>
            </a:r>
            <a:endParaRPr lang="en" sz="2400" dirty="0"/>
          </a:p>
          <a:p>
            <a:pPr marL="342900" lvl="0" algn="ctr" rtl="0">
              <a:lnSpc>
                <a:spcPct val="115000"/>
              </a:lnSpc>
              <a:spcBef>
                <a:spcPts val="0"/>
              </a:spcBef>
              <a:buClr>
                <a:schemeClr val="dk1"/>
              </a:buClr>
              <a:buSzPct val="45833"/>
              <a:buFont typeface="Arial"/>
              <a:buNone/>
            </a:pPr>
            <a:r>
              <a:rPr lang="en" sz="2400" dirty="0"/>
              <a:t>Freewrite about your talents, abilities, resources, and life </a:t>
            </a:r>
            <a:r>
              <a:rPr lang="en" sz="2400" dirty="0" smtClean="0"/>
              <a:t>experiences</a:t>
            </a:r>
          </a:p>
          <a:p>
            <a:pPr marL="342900" lvl="0" algn="ctr" rtl="0">
              <a:lnSpc>
                <a:spcPct val="115000"/>
              </a:lnSpc>
              <a:spcBef>
                <a:spcPts val="0"/>
              </a:spcBef>
              <a:buClr>
                <a:schemeClr val="dk1"/>
              </a:buClr>
              <a:buSzPct val="45833"/>
              <a:buFont typeface="Arial"/>
              <a:buNone/>
            </a:pPr>
            <a:endParaRPr lang="en" sz="2400" dirty="0"/>
          </a:p>
          <a:p>
            <a:pPr marL="342900" lvl="0" rtl="0">
              <a:lnSpc>
                <a:spcPct val="115000"/>
              </a:lnSpc>
              <a:spcBef>
                <a:spcPts val="0"/>
              </a:spcBef>
              <a:buClr>
                <a:schemeClr val="dk1"/>
              </a:buClr>
              <a:buSzPct val="45833"/>
              <a:buFont typeface="Wingdings" pitchFamily="2" charset="2"/>
              <a:buChar char="v"/>
            </a:pPr>
            <a:r>
              <a:rPr lang="en" sz="2400" dirty="0"/>
              <a:t>Share with a partner; each has a minute to share</a:t>
            </a:r>
          </a:p>
          <a:p>
            <a:pPr marL="342900" lvl="0" rtl="0">
              <a:lnSpc>
                <a:spcPct val="115000"/>
              </a:lnSpc>
              <a:spcBef>
                <a:spcPts val="0"/>
              </a:spcBef>
              <a:buClr>
                <a:schemeClr val="dk1"/>
              </a:buClr>
              <a:buSzPct val="45833"/>
              <a:buFont typeface="Wingdings" pitchFamily="2" charset="2"/>
              <a:buChar char="v"/>
            </a:pPr>
            <a:r>
              <a:rPr lang="en" sz="2400" dirty="0"/>
              <a:t>Your partner chooses one resource to write </a:t>
            </a:r>
            <a:endParaRPr lang="en" sz="2400" dirty="0" smtClean="0"/>
          </a:p>
          <a:p>
            <a:pPr marL="342900" lvl="0" rtl="0">
              <a:lnSpc>
                <a:spcPct val="115000"/>
              </a:lnSpc>
              <a:spcBef>
                <a:spcPts val="0"/>
              </a:spcBef>
              <a:buClr>
                <a:schemeClr val="dk1"/>
              </a:buClr>
              <a:buSzPct val="45833"/>
              <a:buNone/>
            </a:pPr>
            <a:r>
              <a:rPr lang="en" sz="2400" dirty="0" smtClean="0"/>
              <a:t>     on </a:t>
            </a:r>
            <a:r>
              <a:rPr lang="en" sz="2400" dirty="0"/>
              <a:t>a leaf; share with the group and place on tree</a:t>
            </a:r>
          </a:p>
          <a:p>
            <a:endParaRPr lang="en" sz="2400" dirty="0"/>
          </a:p>
        </p:txBody>
      </p:sp>
      <p:pic>
        <p:nvPicPr>
          <p:cNvPr id="4" name="Picture 3" descr="tree_of_life.jpg"/>
          <p:cNvPicPr>
            <a:picLocks noChangeAspect="1"/>
          </p:cNvPicPr>
          <p:nvPr/>
        </p:nvPicPr>
        <p:blipFill>
          <a:blip r:embed="rId3" cstate="print"/>
          <a:stretch>
            <a:fillRect/>
          </a:stretch>
        </p:blipFill>
        <p:spPr>
          <a:xfrm>
            <a:off x="6934200" y="4648200"/>
            <a:ext cx="2209800" cy="2209800"/>
          </a:xfrm>
          <a:prstGeom prst="rect">
            <a:avLst/>
          </a:prstGeom>
          <a:blipFill>
            <a:blip r:embed="rId4" cstate="print"/>
            <a:tile tx="0" ty="0" sx="100000" sy="100000" flip="none" algn="tl"/>
          </a:blipFill>
        </p:spPr>
      </p:pic>
    </p:spTree>
  </p:cSld>
  <p:clrMapOvr>
    <a:masterClrMapping/>
  </p:clrMapOvr>
  <p:transition xmlns:p14="http://schemas.microsoft.com/office/powerpoint/2010/main" spd="slow">
    <p:cu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6">
                                            <p:txEl>
                                              <p:pRg st="5" end="5"/>
                                            </p:txEl>
                                          </p:spTgt>
                                        </p:tgtEl>
                                        <p:attrNameLst>
                                          <p:attrName>style.visibility</p:attrName>
                                        </p:attrNameLst>
                                      </p:cBhvr>
                                      <p:to>
                                        <p:strVal val="visible"/>
                                      </p:to>
                                    </p:set>
                                    <p:anim calcmode="lin" valueType="num">
                                      <p:cBhvr additive="base">
                                        <p:cTn id="7" dur="500" fill="hold"/>
                                        <p:tgtEl>
                                          <p:spTgt spid="36">
                                            <p:txEl>
                                              <p:pRg st="5" end="5"/>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6">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6">
                                            <p:txEl>
                                              <p:pRg st="6" end="6"/>
                                            </p:txEl>
                                          </p:spTgt>
                                        </p:tgtEl>
                                        <p:attrNameLst>
                                          <p:attrName>style.visibility</p:attrName>
                                        </p:attrNameLst>
                                      </p:cBhvr>
                                      <p:to>
                                        <p:strVal val="visible"/>
                                      </p:to>
                                    </p:set>
                                    <p:anim calcmode="lin" valueType="num">
                                      <p:cBhvr additive="base">
                                        <p:cTn id="13" dur="500" fill="hold"/>
                                        <p:tgtEl>
                                          <p:spTgt spid="36">
                                            <p:txEl>
                                              <p:pRg st="6" end="6"/>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6">
                                            <p:txEl>
                                              <p:pRg st="6" end="6"/>
                                            </p:txEl>
                                          </p:spTgt>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36">
                                            <p:txEl>
                                              <p:pRg st="7" end="7"/>
                                            </p:txEl>
                                          </p:spTgt>
                                        </p:tgtEl>
                                        <p:attrNameLst>
                                          <p:attrName>style.visibility</p:attrName>
                                        </p:attrNameLst>
                                      </p:cBhvr>
                                      <p:to>
                                        <p:strVal val="visible"/>
                                      </p:to>
                                    </p:set>
                                    <p:anim calcmode="lin" valueType="num">
                                      <p:cBhvr additive="base">
                                        <p:cTn id="17" dur="500" fill="hold"/>
                                        <p:tgtEl>
                                          <p:spTgt spid="36">
                                            <p:txEl>
                                              <p:pRg st="7" end="7"/>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6">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 the Learning</a:t>
            </a:r>
            <a:endParaRPr lang="en-US" dirty="0"/>
          </a:p>
        </p:txBody>
      </p:sp>
      <p:sp>
        <p:nvSpPr>
          <p:cNvPr id="3" name="Text Placeholder 2"/>
          <p:cNvSpPr>
            <a:spLocks noGrp="1"/>
          </p:cNvSpPr>
          <p:nvPr>
            <p:ph type="body" idx="1"/>
          </p:nvPr>
        </p:nvSpPr>
        <p:spPr/>
        <p:txBody>
          <a:bodyPr/>
          <a:lstStyle/>
          <a:p>
            <a:pPr marL="0" indent="0">
              <a:buNone/>
            </a:pPr>
            <a:r>
              <a:rPr lang="en-US" sz="4000" dirty="0" smtClean="0"/>
              <a:t>What are other people saying about college and career ready writing – and how do our ideas fit with theirs?</a:t>
            </a:r>
            <a:endParaRPr lang="en-US" sz="4000" dirty="0"/>
          </a:p>
        </p:txBody>
      </p:sp>
      <p:pic>
        <p:nvPicPr>
          <p:cNvPr id="4" name="Shape 49"/>
          <p:cNvPicPr preferRelativeResize="0"/>
          <p:nvPr/>
        </p:nvPicPr>
        <p:blipFill>
          <a:blip r:embed="rId2" cstate="print"/>
          <a:stretch>
            <a:fillRect/>
          </a:stretch>
        </p:blipFill>
        <p:spPr>
          <a:xfrm>
            <a:off x="7403621" y="6096000"/>
            <a:ext cx="1740379" cy="762000"/>
          </a:xfrm>
          <a:prstGeom prst="rect">
            <a:avLst/>
          </a:prstGeom>
        </p:spPr>
      </p:pic>
    </p:spTree>
    <p:extLst>
      <p:ext uri="{BB962C8B-B14F-4D97-AF65-F5344CB8AC3E}">
        <p14:creationId xmlns:p14="http://schemas.microsoft.com/office/powerpoint/2010/main" val="346125400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2546</TotalTime>
  <Words>3096</Words>
  <Application>Microsoft Macintosh PowerPoint</Application>
  <PresentationFormat>On-screen Show (4:3)</PresentationFormat>
  <Paragraphs>397</Paragraphs>
  <Slides>60</Slides>
  <Notes>48</Notes>
  <HiddenSlides>0</HiddenSlides>
  <MMClips>3</MMClips>
  <ScaleCrop>false</ScaleCrop>
  <HeadingPairs>
    <vt:vector size="4" baseType="variant">
      <vt:variant>
        <vt:lpstr>Theme</vt:lpstr>
      </vt:variant>
      <vt:variant>
        <vt:i4>1</vt:i4>
      </vt:variant>
      <vt:variant>
        <vt:lpstr>Slide Titles</vt:lpstr>
      </vt:variant>
      <vt:variant>
        <vt:i4>60</vt:i4>
      </vt:variant>
    </vt:vector>
  </HeadingPairs>
  <TitlesOfParts>
    <vt:vector size="61" baseType="lpstr">
      <vt:lpstr>Office Theme</vt:lpstr>
      <vt:lpstr>i3 Professional Development</vt:lpstr>
      <vt:lpstr>Welcome Back! New Teams, New Ideas</vt:lpstr>
      <vt:lpstr>                 Housekeeping</vt:lpstr>
      <vt:lpstr>Today’s Goals</vt:lpstr>
      <vt:lpstr>Purpose and Non-Purpose</vt:lpstr>
      <vt:lpstr>Agenda</vt:lpstr>
      <vt:lpstr>Funds of Knowledge: Our Natural Resources</vt:lpstr>
      <vt:lpstr>Teambuilder--Funds of Knowledge</vt:lpstr>
      <vt:lpstr>Connect the Learning</vt:lpstr>
      <vt:lpstr>Connect Your Learning with Card Sort</vt:lpstr>
      <vt:lpstr>Code the Text</vt:lpstr>
      <vt:lpstr>Breakouts Explained</vt:lpstr>
      <vt:lpstr>Freewriting</vt:lpstr>
      <vt:lpstr>Flaws of 5 Paragraph Essay</vt:lpstr>
      <vt:lpstr>PowerPoint Presentation</vt:lpstr>
      <vt:lpstr>Examine Student Work</vt:lpstr>
      <vt:lpstr>Genre, Structure, and Formula</vt:lpstr>
      <vt:lpstr>A Theory of Genre</vt:lpstr>
      <vt:lpstr>Genre (and Structure) versus Formula</vt:lpstr>
      <vt:lpstr>Genre and Scaffolding</vt:lpstr>
      <vt:lpstr>So what do we DO?</vt:lpstr>
      <vt:lpstr>
The Structure: Evolution of a Term</vt:lpstr>
      <vt:lpstr>Try It!</vt:lpstr>
      <vt:lpstr>Benefits to students</vt:lpstr>
      <vt:lpstr>What the students said</vt:lpstr>
      <vt:lpstr>Next steps</vt:lpstr>
      <vt:lpstr>First step</vt:lpstr>
      <vt:lpstr>Find Your Truism</vt:lpstr>
      <vt:lpstr>What do you see?</vt:lpstr>
      <vt:lpstr>Lunch</vt:lpstr>
      <vt:lpstr>Major Learnings</vt:lpstr>
      <vt:lpstr>How might this be helpful in your classroom?</vt:lpstr>
      <vt:lpstr>Helping Students Quote Text Effectively</vt:lpstr>
      <vt:lpstr>Classroom              Principles</vt:lpstr>
      <vt:lpstr>Welcome to the Conversation!</vt:lpstr>
      <vt:lpstr>Academic Writing           Argumentative Writing</vt:lpstr>
      <vt:lpstr>Low-stakes Opportunities to Practice</vt:lpstr>
      <vt:lpstr>Whatever your topic… Someone is already talking about it!</vt:lpstr>
      <vt:lpstr>A.  A controversial call during a World  Series Game</vt:lpstr>
      <vt:lpstr>Do you  immediately jump  in to the conversation?</vt:lpstr>
      <vt:lpstr>Chances are…You listen first.</vt:lpstr>
      <vt:lpstr>Writing is JUST LIKE THIS!</vt:lpstr>
      <vt:lpstr>Briefly Read Through One Article:  Apply these text codes</vt:lpstr>
      <vt:lpstr>      Add to your thinking</vt:lpstr>
      <vt:lpstr>When You Enter A Conversation…</vt:lpstr>
      <vt:lpstr>Let’s take a look….</vt:lpstr>
      <vt:lpstr>Another Example</vt:lpstr>
      <vt:lpstr>We Can Do the Same Thing  When We Write</vt:lpstr>
      <vt:lpstr>“School Names” for What We Do with Quotes</vt:lpstr>
      <vt:lpstr>Types of Forwarding </vt:lpstr>
      <vt:lpstr>Types of Forwarding</vt:lpstr>
      <vt:lpstr>Types of Forwarding</vt:lpstr>
      <vt:lpstr>Let’s Try it….</vt:lpstr>
      <vt:lpstr>Keep This in Mind…. No Cold, Lonely Quotes!</vt:lpstr>
      <vt:lpstr>Let’s Try it….</vt:lpstr>
      <vt:lpstr>How might this be helpful in your classroom?</vt:lpstr>
      <vt:lpstr>Break</vt:lpstr>
      <vt:lpstr>A Look at Mentoring for Spring</vt:lpstr>
      <vt:lpstr>Today’s Goals</vt:lpstr>
      <vt:lpstr>Exit Slips</vt:lpstr>
    </vt:vector>
  </TitlesOfParts>
  <Company>Springfield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i3 Professional Development</dc:title>
  <dc:creator>Administrator</dc:creator>
  <cp:lastModifiedBy>Angela Kohnen</cp:lastModifiedBy>
  <cp:revision>102</cp:revision>
  <dcterms:created xsi:type="dcterms:W3CDTF">2014-02-06T19:32:58Z</dcterms:created>
  <dcterms:modified xsi:type="dcterms:W3CDTF">2014-03-11T20:02:08Z</dcterms:modified>
</cp:coreProperties>
</file>